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x-wav"/>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71" r:id="rId1"/>
  </p:sldMasterIdLst>
  <p:sldIdLst>
    <p:sldId id="294" r:id="rId2"/>
    <p:sldId id="261" r:id="rId3"/>
    <p:sldId id="262" r:id="rId4"/>
    <p:sldId id="263" r:id="rId5"/>
    <p:sldId id="264" r:id="rId6"/>
    <p:sldId id="265" r:id="rId7"/>
    <p:sldId id="266" r:id="rId8"/>
    <p:sldId id="267" r:id="rId9"/>
    <p:sldId id="268" r:id="rId10"/>
    <p:sldId id="269" r:id="rId11"/>
    <p:sldId id="270" r:id="rId12"/>
    <p:sldId id="271" r:id="rId13"/>
    <p:sldId id="272" r:id="rId14"/>
    <p:sldId id="273" r:id="rId15"/>
    <p:sldId id="274" r:id="rId16"/>
    <p:sldId id="275" r:id="rId17"/>
    <p:sldId id="276" r:id="rId18"/>
    <p:sldId id="278" r:id="rId19"/>
    <p:sldId id="279" r:id="rId20"/>
    <p:sldId id="280" r:id="rId21"/>
    <p:sldId id="281" r:id="rId22"/>
    <p:sldId id="282" r:id="rId23"/>
    <p:sldId id="284" r:id="rId24"/>
    <p:sldId id="285" r:id="rId25"/>
    <p:sldId id="286" r:id="rId26"/>
    <p:sldId id="287" r:id="rId27"/>
    <p:sldId id="288" r:id="rId28"/>
    <p:sldId id="289" r:id="rId29"/>
    <p:sldId id="290" r:id="rId30"/>
    <p:sldId id="291" r:id="rId31"/>
    <p:sldId id="292" r:id="rId32"/>
    <p:sldId id="293" r:id="rId33"/>
  </p:sldIdLst>
  <p:sldSz cx="9144000" cy="6858000" type="screen4x3"/>
  <p:notesSz cx="6858000" cy="9144000"/>
  <p:custDataLst>
    <p:tags r:id="rId34"/>
  </p:custDataLst>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28" autoAdjust="0"/>
    <p:restoredTop sz="94660"/>
  </p:normalViewPr>
  <p:slideViewPr>
    <p:cSldViewPr snapToGrid="0">
      <p:cViewPr varScale="1">
        <p:scale>
          <a:sx n="74" d="100"/>
          <a:sy n="74" d="100"/>
        </p:scale>
        <p:origin x="-1056" y="-28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866442" y="1447801"/>
            <a:ext cx="6620968" cy="3329581"/>
          </a:xfrm>
        </p:spPr>
        <p:txBody>
          <a:bodyPr anchor="b"/>
          <a:lstStyle>
            <a:lvl1pPr>
              <a:defRPr sz="7200"/>
            </a:lvl1pPr>
          </a:lstStyle>
          <a:p>
            <a:r>
              <a:rPr lang="ru-RU" smtClean="0"/>
              <a:t>Образец заголовка</a:t>
            </a:r>
            <a:endParaRPr lang="en-US" dirty="0"/>
          </a:p>
        </p:txBody>
      </p:sp>
      <p:sp>
        <p:nvSpPr>
          <p:cNvPr id="3" name="Subtitle 2"/>
          <p:cNvSpPr>
            <a:spLocks noGrp="1"/>
          </p:cNvSpPr>
          <p:nvPr>
            <p:ph type="subTitle" idx="1"/>
          </p:nvPr>
        </p:nvSpPr>
        <p:spPr>
          <a:xfrm>
            <a:off x="866442" y="4777380"/>
            <a:ext cx="6620968" cy="861420"/>
          </a:xfrm>
        </p:spPr>
        <p:txBody>
          <a:bodyPr anchor="t"/>
          <a:lstStyle>
            <a:lvl1pPr marL="0" indent="0" algn="l">
              <a:buNone/>
              <a:defRPr cap="all">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4AAD347D-5ACD-4C99-B74B-A9C85AD731AF}"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940572283"/>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Панорамная фотография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3" y="4800587"/>
            <a:ext cx="66209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866442" y="685800"/>
            <a:ext cx="6620968" cy="3640666"/>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3" y="5367325"/>
            <a:ext cx="6620966"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278791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866442" y="1447800"/>
            <a:ext cx="6620968" cy="1981200"/>
          </a:xfrm>
        </p:spPr>
        <p:txBody>
          <a:bodyPr/>
          <a:lstStyle>
            <a:lvl1pPr>
              <a:defRPr sz="4800"/>
            </a:lvl1pPr>
          </a:lstStyle>
          <a:p>
            <a:r>
              <a:rPr lang="ru-RU" smtClean="0"/>
              <a:t>Образец заголовка</a:t>
            </a:r>
            <a:endParaRPr lang="en-US" dirty="0"/>
          </a:p>
        </p:txBody>
      </p:sp>
      <p:sp>
        <p:nvSpPr>
          <p:cNvPr id="8" name="Text Placeholder 3"/>
          <p:cNvSpPr>
            <a:spLocks noGrp="1"/>
          </p:cNvSpPr>
          <p:nvPr>
            <p:ph type="body" sz="half" idx="2"/>
          </p:nvPr>
        </p:nvSpPr>
        <p:spPr>
          <a:xfrm>
            <a:off x="866442" y="3657600"/>
            <a:ext cx="6620968" cy="23622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34660017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181409" y="1447800"/>
            <a:ext cx="6001049" cy="2317649"/>
          </a:xfrm>
        </p:spPr>
        <p:txBody>
          <a:bodyPr/>
          <a:lstStyle>
            <a:lvl1pPr>
              <a:defRPr sz="4800"/>
            </a:lvl1pPr>
          </a:lstStyle>
          <a:p>
            <a:r>
              <a:rPr lang="ru-RU" smtClean="0"/>
              <a:t>Образец заголовка</a:t>
            </a:r>
            <a:endParaRPr lang="en-US" dirty="0"/>
          </a:p>
        </p:txBody>
      </p:sp>
      <p:sp>
        <p:nvSpPr>
          <p:cNvPr id="14" name="Text Placeholder 3"/>
          <p:cNvSpPr>
            <a:spLocks noGrp="1"/>
          </p:cNvSpPr>
          <p:nvPr>
            <p:ph type="body" sz="half" idx="13"/>
          </p:nvPr>
        </p:nvSpPr>
        <p:spPr>
          <a:xfrm>
            <a:off x="1454530" y="3765449"/>
            <a:ext cx="5449871" cy="342174"/>
          </a:xfrm>
        </p:spPr>
        <p:txBody>
          <a:bodyPr anchor="t">
            <a:normAutofit/>
          </a:bodyPr>
          <a:lstStyle>
            <a:lvl1pPr marL="0" indent="0">
              <a:buNone/>
              <a:defRPr lang="en-US" sz="1400" b="0" i="0" kern="1200" cap="small" dirty="0">
                <a:solidFill>
                  <a:schemeClr val="accent1"/>
                </a:solidFill>
                <a:latin typeface="+mj-lt"/>
                <a:ea typeface="+mj-ea"/>
                <a:cs typeface="+mj-cs"/>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0" name="Text Placeholder 3"/>
          <p:cNvSpPr>
            <a:spLocks noGrp="1"/>
          </p:cNvSpPr>
          <p:nvPr>
            <p:ph type="body" sz="half" idx="2"/>
          </p:nvPr>
        </p:nvSpPr>
        <p:spPr>
          <a:xfrm>
            <a:off x="866442" y="4350657"/>
            <a:ext cx="6620968" cy="1676400"/>
          </a:xfrm>
        </p:spPr>
        <p:txBody>
          <a:bodyPr anchor="ct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
        <p:nvSpPr>
          <p:cNvPr id="9" name="TextBox 8"/>
          <p:cNvSpPr txBox="1"/>
          <p:nvPr/>
        </p:nvSpPr>
        <p:spPr>
          <a:xfrm>
            <a:off x="673897" y="971253"/>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
        <p:nvSpPr>
          <p:cNvPr id="13" name="TextBox 12"/>
          <p:cNvSpPr txBox="1"/>
          <p:nvPr/>
        </p:nvSpPr>
        <p:spPr>
          <a:xfrm>
            <a:off x="6999690" y="2613787"/>
            <a:ext cx="601591" cy="1969770"/>
          </a:xfrm>
          <a:prstGeom prst="rect">
            <a:avLst/>
          </a:prstGeom>
          <a:noFill/>
        </p:spPr>
        <p:txBody>
          <a:bodyPr wrap="square" rtlCol="0">
            <a:spAutoFit/>
          </a:bodyPr>
          <a:lstStyle>
            <a:defPPr>
              <a:defRPr lang="en-US"/>
            </a:defPPr>
            <a:lvl1pPr algn="r">
              <a:defRPr sz="12200" b="0" i="0">
                <a:solidFill>
                  <a:schemeClr val="accent1"/>
                </a:solidFill>
                <a:latin typeface="Arial"/>
                <a:ea typeface="+mj-ea"/>
                <a:cs typeface="+mj-cs"/>
              </a:defRPr>
            </a:lvl1pPr>
          </a:lstStyle>
          <a:p>
            <a:pPr lvl="0"/>
            <a:r>
              <a:rPr lang="en-US" sz="12200" dirty="0"/>
              <a:t>”</a:t>
            </a:r>
          </a:p>
        </p:txBody>
      </p:sp>
    </p:spTree>
    <p:extLst>
      <p:ext uri="{BB962C8B-B14F-4D97-AF65-F5344CB8AC3E}">
        <p14:creationId xmlns:p14="http://schemas.microsoft.com/office/powerpoint/2010/main" val="180660675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866441" y="3124201"/>
            <a:ext cx="6620969" cy="165318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none">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27217229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Три колонк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74834" y="1981200"/>
            <a:ext cx="2210725"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6" name="Text Placeholder 3"/>
          <p:cNvSpPr>
            <a:spLocks noGrp="1"/>
          </p:cNvSpPr>
          <p:nvPr>
            <p:ph type="body" sz="half" idx="15"/>
          </p:nvPr>
        </p:nvSpPr>
        <p:spPr>
          <a:xfrm>
            <a:off x="489475" y="2667000"/>
            <a:ext cx="2196084"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3504" y="1981200"/>
            <a:ext cx="2202754"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19" name="Text Placeholder 3"/>
          <p:cNvSpPr>
            <a:spLocks noGrp="1"/>
          </p:cNvSpPr>
          <p:nvPr>
            <p:ph type="body" sz="half" idx="16"/>
          </p:nvPr>
        </p:nvSpPr>
        <p:spPr>
          <a:xfrm>
            <a:off x="2905586" y="2667000"/>
            <a:ext cx="2210671"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1981200"/>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0" name="Text Placeholder 3"/>
          <p:cNvSpPr>
            <a:spLocks noGrp="1"/>
          </p:cNvSpPr>
          <p:nvPr>
            <p:ph type="body" sz="half" idx="17"/>
          </p:nvPr>
        </p:nvSpPr>
        <p:spPr>
          <a:xfrm>
            <a:off x="5344917" y="2667000"/>
            <a:ext cx="2199658" cy="3589338"/>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4794463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Столбец с тремя рисунками">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4200"/>
            </a:lvl1pPr>
          </a:lstStyle>
          <a:p>
            <a:r>
              <a:rPr lang="ru-RU" smtClean="0"/>
              <a:t>Образец заголовка</a:t>
            </a:r>
            <a:endParaRPr lang="en-US" dirty="0"/>
          </a:p>
        </p:txBody>
      </p:sp>
      <p:sp>
        <p:nvSpPr>
          <p:cNvPr id="3" name="Text Placeholder 2"/>
          <p:cNvSpPr>
            <a:spLocks noGrp="1"/>
          </p:cNvSpPr>
          <p:nvPr>
            <p:ph type="body" idx="1"/>
          </p:nvPr>
        </p:nvSpPr>
        <p:spPr>
          <a:xfrm>
            <a:off x="489475" y="4250949"/>
            <a:ext cx="22056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29" name="Picture Placeholder 2"/>
          <p:cNvSpPr>
            <a:spLocks noGrp="1" noChangeAspect="1"/>
          </p:cNvSpPr>
          <p:nvPr>
            <p:ph type="pic" idx="15"/>
          </p:nvPr>
        </p:nvSpPr>
        <p:spPr>
          <a:xfrm>
            <a:off x="489475" y="2209800"/>
            <a:ext cx="2205612"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2" name="Text Placeholder 3"/>
          <p:cNvSpPr>
            <a:spLocks noGrp="1"/>
          </p:cNvSpPr>
          <p:nvPr>
            <p:ph type="body" sz="half" idx="18"/>
          </p:nvPr>
        </p:nvSpPr>
        <p:spPr>
          <a:xfrm>
            <a:off x="489475" y="4827212"/>
            <a:ext cx="2205612"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Text Placeholder 4"/>
          <p:cNvSpPr>
            <a:spLocks noGrp="1"/>
          </p:cNvSpPr>
          <p:nvPr>
            <p:ph type="body" sz="quarter" idx="3"/>
          </p:nvPr>
        </p:nvSpPr>
        <p:spPr>
          <a:xfrm>
            <a:off x="2917792" y="4250949"/>
            <a:ext cx="2198466"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0" name="Picture Placeholder 2"/>
          <p:cNvSpPr>
            <a:spLocks noGrp="1" noChangeAspect="1"/>
          </p:cNvSpPr>
          <p:nvPr>
            <p:ph type="pic" idx="21"/>
          </p:nvPr>
        </p:nvSpPr>
        <p:spPr>
          <a:xfrm>
            <a:off x="2917791" y="2209800"/>
            <a:ext cx="2198466"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3" name="Text Placeholder 3"/>
          <p:cNvSpPr>
            <a:spLocks noGrp="1"/>
          </p:cNvSpPr>
          <p:nvPr>
            <p:ph type="body" sz="half" idx="19"/>
          </p:nvPr>
        </p:nvSpPr>
        <p:spPr>
          <a:xfrm>
            <a:off x="2916776" y="4827211"/>
            <a:ext cx="2201378"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14" name="Text Placeholder 4"/>
          <p:cNvSpPr>
            <a:spLocks noGrp="1"/>
          </p:cNvSpPr>
          <p:nvPr>
            <p:ph type="body" sz="quarter" idx="13"/>
          </p:nvPr>
        </p:nvSpPr>
        <p:spPr>
          <a:xfrm>
            <a:off x="5344917" y="4250949"/>
            <a:ext cx="2199658"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31" name="Picture Placeholder 2"/>
          <p:cNvSpPr>
            <a:spLocks noGrp="1" noChangeAspect="1"/>
          </p:cNvSpPr>
          <p:nvPr>
            <p:ph type="pic" idx="22"/>
          </p:nvPr>
        </p:nvSpPr>
        <p:spPr>
          <a:xfrm>
            <a:off x="5344916" y="2209800"/>
            <a:ext cx="2199658" cy="1524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24" name="Text Placeholder 3"/>
          <p:cNvSpPr>
            <a:spLocks noGrp="1"/>
          </p:cNvSpPr>
          <p:nvPr>
            <p:ph type="body" sz="half" idx="20"/>
          </p:nvPr>
        </p:nvSpPr>
        <p:spPr>
          <a:xfrm>
            <a:off x="5344824" y="4827209"/>
            <a:ext cx="2202571" cy="659189"/>
          </a:xfrm>
        </p:spPr>
        <p:txBody>
          <a:bodyPr anchor="t">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cxnSp>
        <p:nvCxnSpPr>
          <p:cNvPr id="17" name="Straight Connector 16"/>
          <p:cNvCxnSpPr/>
          <p:nvPr/>
        </p:nvCxnSpPr>
        <p:spPr>
          <a:xfrm>
            <a:off x="2795334" y="2133600"/>
            <a:ext cx="0" cy="3962400"/>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cxnSp>
        <p:nvCxnSpPr>
          <p:cNvPr id="18" name="Straight Connector 17"/>
          <p:cNvCxnSpPr/>
          <p:nvPr/>
        </p:nvCxnSpPr>
        <p:spPr>
          <a:xfrm>
            <a:off x="5223030" y="2133600"/>
            <a:ext cx="0" cy="3966882"/>
          </a:xfrm>
          <a:prstGeom prst="line">
            <a:avLst/>
          </a:prstGeom>
          <a:ln w="12700" cmpd="sng">
            <a:solidFill>
              <a:schemeClr val="accent1">
                <a:alpha val="40000"/>
              </a:schemeClr>
            </a:solidFill>
          </a:ln>
        </p:spPr>
        <p:style>
          <a:lnRef idx="2">
            <a:schemeClr val="accent1"/>
          </a:lnRef>
          <a:fillRef idx="0">
            <a:schemeClr val="accent1"/>
          </a:fillRef>
          <a:effectRef idx="1">
            <a:schemeClr val="accent1"/>
          </a:effectRef>
          <a:fontRef idx="minor">
            <a:schemeClr val="tx1"/>
          </a:fontRef>
        </p:style>
      </p:cxnSp>
      <p:sp>
        <p:nvSpPr>
          <p:cNvPr id="7"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4"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60053893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nchorCtr="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3774976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229782" y="430214"/>
            <a:ext cx="1314793" cy="5826125"/>
          </a:xfrm>
        </p:spPr>
        <p:txBody>
          <a:bodyPr vert="eaVert" anchor="b" anchorCtr="0"/>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489475" y="773205"/>
            <a:ext cx="5568812" cy="5483134"/>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528301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024809751"/>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866443" y="2861734"/>
            <a:ext cx="6620967" cy="1915647"/>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866442" y="4777381"/>
            <a:ext cx="6620968" cy="860400"/>
          </a:xfrm>
        </p:spPr>
        <p:txBody>
          <a:bodyPr anchor="t"/>
          <a:lstStyle>
            <a:lvl1pPr marL="0" indent="0" algn="l">
              <a:buNone/>
              <a:defRPr sz="2000" cap="all">
                <a:solidFill>
                  <a:schemeClr val="accent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1452013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827700" y="2060576"/>
            <a:ext cx="3298113" cy="419576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4241975" y="2056093"/>
            <a:ext cx="3298115" cy="4200245"/>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5962103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827700" y="1905000"/>
            <a:ext cx="3298112"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827700"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4241976" y="1905000"/>
            <a:ext cx="3298113" cy="576262"/>
          </a:xfrm>
        </p:spPr>
        <p:txBody>
          <a:bodyPr anchor="b">
            <a:noAutofit/>
          </a:bodyPr>
          <a:lstStyle>
            <a:lvl1pPr marL="0" indent="0">
              <a:buNone/>
              <a:defRPr sz="2400" b="0">
                <a:solidFill>
                  <a:schemeClr val="accent1"/>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4241976" y="2514600"/>
            <a:ext cx="3298113" cy="3741738"/>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59990128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7" name="Date Placeholder 2"/>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3"/>
          <p:cNvSpPr>
            <a:spLocks noGrp="1"/>
          </p:cNvSpPr>
          <p:nvPr>
            <p:ph type="ftr" sz="quarter" idx="11"/>
          </p:nvPr>
        </p:nvSpPr>
        <p:spPr/>
        <p:txBody>
          <a:bodyPr/>
          <a:lstStyle/>
          <a:p>
            <a:endParaRPr lang="en-US" dirty="0"/>
          </a:p>
        </p:txBody>
      </p:sp>
      <p:sp>
        <p:nvSpPr>
          <p:cNvPr id="6" name="Slide Number Placeholder 4"/>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37042146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7" name="Date Placeholder 1"/>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2"/>
          <p:cNvSpPr>
            <a:spLocks noGrp="1"/>
          </p:cNvSpPr>
          <p:nvPr>
            <p:ph type="ftr" sz="quarter" idx="11"/>
          </p:nvPr>
        </p:nvSpPr>
        <p:spPr/>
        <p:txBody>
          <a:bodyPr/>
          <a:lstStyle/>
          <a:p>
            <a:endParaRPr lang="en-US" dirty="0"/>
          </a:p>
        </p:txBody>
      </p:sp>
      <p:sp>
        <p:nvSpPr>
          <p:cNvPr id="6" name="Slide Number Placeholder 3"/>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610104208"/>
      </p:ext>
    </p:extLst>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6441" y="1447800"/>
            <a:ext cx="2551462" cy="1447800"/>
          </a:xfrm>
        </p:spPr>
        <p:txBody>
          <a:bodyPr anchor="b"/>
          <a:lstStyle>
            <a:lvl1pPr algn="l">
              <a:defRPr sz="2400" b="0"/>
            </a:lvl1pPr>
          </a:lstStyle>
          <a:p>
            <a:r>
              <a:rPr lang="ru-RU" smtClean="0"/>
              <a:t>Образец заголовка</a:t>
            </a:r>
            <a:endParaRPr lang="en-US" dirty="0"/>
          </a:p>
        </p:txBody>
      </p:sp>
      <p:sp>
        <p:nvSpPr>
          <p:cNvPr id="3" name="Content Placeholder 2"/>
          <p:cNvSpPr>
            <a:spLocks noGrp="1"/>
          </p:cNvSpPr>
          <p:nvPr>
            <p:ph idx="1"/>
          </p:nvPr>
        </p:nvSpPr>
        <p:spPr>
          <a:xfrm>
            <a:off x="3589397" y="1447800"/>
            <a:ext cx="3898013" cy="4572000"/>
          </a:xfrm>
        </p:spPr>
        <p:txBody>
          <a:bodyPr anchor="ctr">
            <a:normAutofit/>
          </a:bodyPr>
          <a:lstStyle>
            <a:lvl1pPr>
              <a:defRPr sz="2000"/>
            </a:lvl1pPr>
            <a:lvl2pPr>
              <a:defRPr sz="1800"/>
            </a:lvl2pPr>
            <a:lvl3pPr>
              <a:defRPr sz="1600"/>
            </a:lvl3pPr>
            <a:lvl4pPr>
              <a:defRPr sz="1400"/>
            </a:lvl4pPr>
            <a:lvl5pPr>
              <a:defRPr sz="1400"/>
            </a:lvl5pPr>
            <a:lvl6pPr>
              <a:defRPr sz="1400"/>
            </a:lvl6pPr>
            <a:lvl7pPr>
              <a:defRPr sz="1400"/>
            </a:lvl7pPr>
            <a:lvl8pPr>
              <a:defRPr sz="1400"/>
            </a:lvl8pPr>
            <a:lvl9pPr>
              <a:defRPr sz="14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866441" y="3129281"/>
            <a:ext cx="2551462" cy="2895599"/>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7" name="Date Placeholder 4"/>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5" name="Footer Placeholder 5"/>
          <p:cNvSpPr>
            <a:spLocks noGrp="1"/>
          </p:cNvSpPr>
          <p:nvPr>
            <p:ph type="ftr" sz="quarter" idx="11"/>
          </p:nvPr>
        </p:nvSpPr>
        <p:spPr/>
        <p:txBody>
          <a:bodyPr/>
          <a:lstStyle/>
          <a:p>
            <a:endParaRPr lang="en-US" dirty="0"/>
          </a:p>
        </p:txBody>
      </p:sp>
      <p:sp>
        <p:nvSpPr>
          <p:cNvPr id="6"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10819260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865656" y="1854192"/>
            <a:ext cx="3820674" cy="1574808"/>
          </a:xfrm>
        </p:spPr>
        <p:txBody>
          <a:bodyPr anchor="b">
            <a:normAutofit/>
          </a:bodyPr>
          <a:lstStyle>
            <a:lvl1pPr algn="l">
              <a:defRPr sz="36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5213517" y="1143000"/>
            <a:ext cx="2400925" cy="4572000"/>
          </a:xfrm>
          <a:prstGeom prst="roundRect">
            <a:avLst>
              <a:gd name="adj" fmla="val 1858"/>
            </a:avLst>
          </a:prstGeom>
          <a:effectLst>
            <a:outerShdw blurRad="50800" dist="50800" dir="5400000" algn="tl" rotWithShape="0">
              <a:srgbClr val="000000">
                <a:alpha val="43000"/>
              </a:srgbClr>
            </a:outerShdw>
          </a:effectLst>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866441" y="3657600"/>
            <a:ext cx="3814728" cy="1371600"/>
          </a:xfrm>
        </p:spPr>
        <p:txBody>
          <a:bodyPr>
            <a:normAutofit/>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4509A250-FF31-4206-8172-F9D3106AACB1}" type="datetimeFigureOut">
              <a:rPr lang="en-US" smtClean="0"/>
              <a:t>5/14/2016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02111984F565}" type="slidenum">
              <a:rPr lang="en-US" smtClean="0"/>
              <a:t>‹#›</a:t>
            </a:fld>
            <a:endParaRPr lang="en-US" dirty="0"/>
          </a:p>
        </p:txBody>
      </p:sp>
    </p:spTree>
    <p:extLst>
      <p:ext uri="{BB962C8B-B14F-4D97-AF65-F5344CB8AC3E}">
        <p14:creationId xmlns:p14="http://schemas.microsoft.com/office/powerpoint/2010/main" val="212086107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22" name="Oval 21"/>
          <p:cNvSpPr/>
          <p:nvPr/>
        </p:nvSpPr>
        <p:spPr>
          <a:xfrm>
            <a:off x="6299432" y="1676400"/>
            <a:ext cx="2819400" cy="2819400"/>
          </a:xfrm>
          <a:prstGeom prst="ellipse">
            <a:avLst/>
          </a:prstGeom>
          <a:gradFill flip="none" rotWithShape="1">
            <a:gsLst>
              <a:gs pos="0">
                <a:schemeClr val="bg2">
                  <a:lumMod val="40000"/>
                  <a:lumOff val="60000"/>
                  <a:alpha val="7000"/>
                </a:schemeClr>
              </a:gs>
              <a:gs pos="69000">
                <a:schemeClr val="bg2">
                  <a:lumMod val="40000"/>
                  <a:lumOff val="60000"/>
                  <a:alpha val="0"/>
                </a:schemeClr>
              </a:gs>
              <a:gs pos="36000">
                <a:schemeClr val="bg2">
                  <a:lumMod val="40000"/>
                  <a:lumOff val="60000"/>
                  <a:alpha val="6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3" name="Oval 22"/>
          <p:cNvSpPr/>
          <p:nvPr/>
        </p:nvSpPr>
        <p:spPr>
          <a:xfrm>
            <a:off x="5689832" y="-457200"/>
            <a:ext cx="1600200" cy="1600200"/>
          </a:xfrm>
          <a:prstGeom prst="ellipse">
            <a:avLst/>
          </a:prstGeom>
          <a:gradFill flip="none" rotWithShape="1">
            <a:gsLst>
              <a:gs pos="0">
                <a:schemeClr val="bg2">
                  <a:lumMod val="40000"/>
                  <a:lumOff val="60000"/>
                  <a:alpha val="14000"/>
                </a:schemeClr>
              </a:gs>
              <a:gs pos="73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4" name="Oval 23"/>
          <p:cNvSpPr/>
          <p:nvPr/>
        </p:nvSpPr>
        <p:spPr>
          <a:xfrm>
            <a:off x="6299432" y="6096000"/>
            <a:ext cx="990600" cy="990600"/>
          </a:xfrm>
          <a:prstGeom prst="ellipse">
            <a:avLst/>
          </a:prstGeom>
          <a:gradFill flip="none" rotWithShape="1">
            <a:gsLst>
              <a:gs pos="0">
                <a:schemeClr val="bg2">
                  <a:lumMod val="40000"/>
                  <a:lumOff val="60000"/>
                  <a:alpha val="14000"/>
                </a:schemeClr>
              </a:gs>
              <a:gs pos="66000">
                <a:schemeClr val="bg2">
                  <a:lumMod val="40000"/>
                  <a:lumOff val="60000"/>
                  <a:alpha val="0"/>
                </a:schemeClr>
              </a:gs>
              <a:gs pos="36000">
                <a:schemeClr val="bg2">
                  <a:lumMod val="40000"/>
                  <a:lumOff val="60000"/>
                  <a:alpha val="7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0" name="Oval 19"/>
          <p:cNvSpPr/>
          <p:nvPr/>
        </p:nvSpPr>
        <p:spPr>
          <a:xfrm>
            <a:off x="-153988" y="2667000"/>
            <a:ext cx="4191000" cy="4191000"/>
          </a:xfrm>
          <a:prstGeom prst="ellipse">
            <a:avLst/>
          </a:prstGeom>
          <a:gradFill flip="none" rotWithShape="1">
            <a:gsLst>
              <a:gs pos="0">
                <a:schemeClr val="bg2">
                  <a:lumMod val="40000"/>
                  <a:lumOff val="60000"/>
                  <a:alpha val="11000"/>
                </a:schemeClr>
              </a:gs>
              <a:gs pos="75000">
                <a:schemeClr val="bg2">
                  <a:lumMod val="40000"/>
                  <a:lumOff val="60000"/>
                  <a:alpha val="0"/>
                </a:schemeClr>
              </a:gs>
              <a:gs pos="36000">
                <a:schemeClr val="bg2">
                  <a:lumMod val="40000"/>
                  <a:lumOff val="60000"/>
                  <a:alpha val="10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21" name="Oval 20"/>
          <p:cNvSpPr/>
          <p:nvPr/>
        </p:nvSpPr>
        <p:spPr>
          <a:xfrm>
            <a:off x="-839788" y="2895600"/>
            <a:ext cx="2362200" cy="2362200"/>
          </a:xfrm>
          <a:prstGeom prst="ellipse">
            <a:avLst/>
          </a:prstGeom>
          <a:gradFill flip="none" rotWithShape="1">
            <a:gsLst>
              <a:gs pos="0">
                <a:schemeClr val="bg2">
                  <a:lumMod val="40000"/>
                  <a:lumOff val="60000"/>
                  <a:alpha val="8000"/>
                </a:schemeClr>
              </a:gs>
              <a:gs pos="72000">
                <a:schemeClr val="bg2">
                  <a:lumMod val="40000"/>
                  <a:lumOff val="60000"/>
                  <a:alpha val="0"/>
                </a:schemeClr>
              </a:gs>
              <a:gs pos="36000">
                <a:schemeClr val="bg2">
                  <a:lumMod val="40000"/>
                  <a:lumOff val="60000"/>
                  <a:alpha val="8000"/>
                </a:schemeClr>
              </a:gs>
            </a:gsLst>
            <a:path path="circle">
              <a:fillToRect l="50000" t="50000" r="50000" b="50000"/>
            </a:path>
            <a:tileRect/>
          </a:gradFill>
          <a:ln>
            <a:noFill/>
          </a:ln>
          <a:effectLst/>
        </p:spPr>
        <p:style>
          <a:lnRef idx="1">
            <a:schemeClr val="accent1"/>
          </a:lnRef>
          <a:fillRef idx="3">
            <a:schemeClr val="accent1"/>
          </a:fillRef>
          <a:effectRef idx="2">
            <a:schemeClr val="accent1"/>
          </a:effectRef>
          <a:fontRef idx="minor">
            <a:schemeClr val="lt1"/>
          </a:fontRef>
        </p:style>
      </p:sp>
      <p:sp>
        <p:nvSpPr>
          <p:cNvPr id="19" name="Rectangle 18"/>
          <p:cNvSpPr/>
          <p:nvPr/>
        </p:nvSpPr>
        <p:spPr>
          <a:xfrm>
            <a:off x="7745644" y="0"/>
            <a:ext cx="685800" cy="1099458"/>
          </a:xfrm>
          <a:prstGeom prst="rect">
            <a:avLst/>
          </a:prstGeom>
          <a:solidFill>
            <a:schemeClr val="accent1"/>
          </a:solidFill>
          <a:ln>
            <a:noFill/>
          </a:ln>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484710" y="452718"/>
            <a:ext cx="7055380" cy="1400530"/>
          </a:xfrm>
          <a:prstGeom prst="rect">
            <a:avLst/>
          </a:prstGeom>
        </p:spPr>
        <p:txBody>
          <a:bodyPr vert="horz" lIns="91440" tIns="45720" rIns="91440" bIns="45720" rtlCol="0" anchor="t">
            <a:noAutofit/>
          </a:bodyPr>
          <a:lstStyle/>
          <a:p>
            <a:r>
              <a:rPr lang="ru-RU" smtClean="0"/>
              <a:t>Образец заголовка</a:t>
            </a:r>
            <a:endParaRPr lang="en-US" dirty="0"/>
          </a:p>
        </p:txBody>
      </p:sp>
      <p:sp>
        <p:nvSpPr>
          <p:cNvPr id="3" name="Text Placeholder 2"/>
          <p:cNvSpPr>
            <a:spLocks noGrp="1"/>
          </p:cNvSpPr>
          <p:nvPr>
            <p:ph type="body" idx="1"/>
          </p:nvPr>
        </p:nvSpPr>
        <p:spPr>
          <a:xfrm>
            <a:off x="827700" y="2052925"/>
            <a:ext cx="6711654" cy="4195481"/>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rot="5400000">
            <a:off x="7494989" y="1828771"/>
            <a:ext cx="990599" cy="228659"/>
          </a:xfrm>
          <a:prstGeom prst="rect">
            <a:avLst/>
          </a:prstGeom>
        </p:spPr>
        <p:txBody>
          <a:bodyPr vert="horz" lIns="91440" tIns="45720" rIns="91440" bIns="45720" rtlCol="0" anchor="t"/>
          <a:lstStyle>
            <a:lvl1pPr algn="l">
              <a:defRPr sz="1100" b="0" i="0">
                <a:solidFill>
                  <a:schemeClr val="tx1">
                    <a:tint val="75000"/>
                    <a:alpha val="60000"/>
                  </a:schemeClr>
                </a:solidFill>
              </a:defRPr>
            </a:lvl1pPr>
          </a:lstStyle>
          <a:p>
            <a:fld id="{4509A250-FF31-4206-8172-F9D3106AACB1}" type="datetimeFigureOut">
              <a:rPr lang="en-US" smtClean="0"/>
              <a:t>5/14/2016</a:t>
            </a:fld>
            <a:endParaRPr lang="en-US" dirty="0"/>
          </a:p>
        </p:txBody>
      </p:sp>
      <p:sp>
        <p:nvSpPr>
          <p:cNvPr id="5" name="Footer Placeholder 4"/>
          <p:cNvSpPr>
            <a:spLocks noGrp="1"/>
          </p:cNvSpPr>
          <p:nvPr>
            <p:ph type="ftr" sz="quarter" idx="3"/>
          </p:nvPr>
        </p:nvSpPr>
        <p:spPr>
          <a:xfrm rot="5400000">
            <a:off x="6233335" y="3263371"/>
            <a:ext cx="3859795" cy="228660"/>
          </a:xfrm>
          <a:prstGeom prst="rect">
            <a:avLst/>
          </a:prstGeom>
        </p:spPr>
        <p:txBody>
          <a:bodyPr vert="horz" lIns="91440" tIns="45720" rIns="91440" bIns="45720" rtlCol="0" anchor="b"/>
          <a:lstStyle>
            <a:lvl1pPr algn="l">
              <a:defRPr sz="1100" b="0" i="0">
                <a:solidFill>
                  <a:schemeClr val="tx1">
                    <a:tint val="75000"/>
                    <a:alpha val="60000"/>
                  </a:schemeClr>
                </a:solidFill>
              </a:defRPr>
            </a:lvl1pPr>
          </a:lstStyle>
          <a:p>
            <a:endParaRPr lang="en-US" dirty="0"/>
          </a:p>
        </p:txBody>
      </p:sp>
      <p:sp>
        <p:nvSpPr>
          <p:cNvPr id="6" name="Slide Number Placeholder 5"/>
          <p:cNvSpPr>
            <a:spLocks noGrp="1"/>
          </p:cNvSpPr>
          <p:nvPr>
            <p:ph type="sldNum" sz="quarter" idx="4"/>
          </p:nvPr>
        </p:nvSpPr>
        <p:spPr>
          <a:xfrm>
            <a:off x="7766431" y="295736"/>
            <a:ext cx="628813" cy="767687"/>
          </a:xfrm>
          <a:prstGeom prst="rect">
            <a:avLst/>
          </a:prstGeom>
        </p:spPr>
        <p:txBody>
          <a:bodyPr vert="horz" lIns="91440" tIns="45720" rIns="91440" bIns="45720" rtlCol="0" anchor="b"/>
          <a:lstStyle>
            <a:lvl1pPr algn="ctr">
              <a:defRPr sz="2801" b="0" i="0">
                <a:solidFill>
                  <a:schemeClr val="tx1">
                    <a:tint val="75000"/>
                  </a:schemeClr>
                </a:solidFill>
              </a:defRPr>
            </a:lvl1pPr>
          </a:lstStyle>
          <a:p>
            <a:fld id="{D57F1E4F-1CFF-5643-939E-02111984F565}" type="slidenum">
              <a:rPr lang="en-US" smtClean="0"/>
              <a:t>‹#›</a:t>
            </a:fld>
            <a:endParaRPr lang="en-US" dirty="0"/>
          </a:p>
        </p:txBody>
      </p:sp>
    </p:spTree>
    <p:extLst>
      <p:ext uri="{BB962C8B-B14F-4D97-AF65-F5344CB8AC3E}">
        <p14:creationId xmlns:p14="http://schemas.microsoft.com/office/powerpoint/2010/main" val="3040637460"/>
      </p:ext>
    </p:extLst>
  </p:cSld>
  <p:clrMap bg1="dk1" tx1="lt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83" r:id="rId12"/>
    <p:sldLayoutId id="2147483684" r:id="rId13"/>
    <p:sldLayoutId id="2147483685" r:id="rId14"/>
    <p:sldLayoutId id="2147483686" r:id="rId15"/>
    <p:sldLayoutId id="2147483687" r:id="rId16"/>
    <p:sldLayoutId id="2147483688" r:id="rId17"/>
  </p:sldLayoutIdLst>
  <p:timing>
    <p:tnLst>
      <p:par>
        <p:cTn id="1" dur="indefinite" restart="never" nodeType="tmRoot"/>
      </p:par>
    </p:tnLst>
  </p:timing>
  <p:hf sldNum="0" hdr="0" ftr="0" dt="0"/>
  <p:txStyles>
    <p:titleStyle>
      <a:lvl1pPr algn="l" defTabSz="457200" rtl="0" eaLnBrk="1" latinLnBrk="0" hangingPunct="1">
        <a:spcBef>
          <a:spcPct val="0"/>
        </a:spcBef>
        <a:buNone/>
        <a:defRPr sz="4200" b="0" i="0" kern="1200">
          <a:solidFill>
            <a:schemeClr val="tx2"/>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2000" b="0" i="0" kern="1200">
          <a:solidFill>
            <a:schemeClr val="tx1"/>
          </a:solidFill>
          <a:latin typeface="+mj-lt"/>
          <a:ea typeface="+mj-ea"/>
          <a:cs typeface="+mj-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800" b="0" i="0" kern="1200">
          <a:solidFill>
            <a:schemeClr val="tx1"/>
          </a:solidFill>
          <a:latin typeface="+mj-lt"/>
          <a:ea typeface="+mj-ea"/>
          <a:cs typeface="+mj-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600" b="0" i="0" kern="1200">
          <a:solidFill>
            <a:schemeClr val="tx1"/>
          </a:solidFill>
          <a:latin typeface="+mj-lt"/>
          <a:ea typeface="+mj-ea"/>
          <a:cs typeface="+mj-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400" b="0" i="0" kern="1200">
          <a:solidFill>
            <a:schemeClr val="tx1"/>
          </a:solidFill>
          <a:latin typeface="+mj-lt"/>
          <a:ea typeface="+mj-ea"/>
          <a:cs typeface="+mj-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8" Type="http://schemas.openxmlformats.org/officeDocument/2006/relationships/image" Target="../media/image25.jpeg"/><Relationship Id="rId3" Type="http://schemas.openxmlformats.org/officeDocument/2006/relationships/image" Target="../media/image20.jpeg"/><Relationship Id="rId7" Type="http://schemas.openxmlformats.org/officeDocument/2006/relationships/image" Target="../media/image24.jpeg"/><Relationship Id="rId2" Type="http://schemas.openxmlformats.org/officeDocument/2006/relationships/image" Target="../media/image19.jpeg"/><Relationship Id="rId1" Type="http://schemas.openxmlformats.org/officeDocument/2006/relationships/slideLayout" Target="../slideLayouts/slideLayout2.xml"/><Relationship Id="rId6" Type="http://schemas.openxmlformats.org/officeDocument/2006/relationships/image" Target="../media/image23.jpeg"/><Relationship Id="rId5" Type="http://schemas.openxmlformats.org/officeDocument/2006/relationships/image" Target="../media/image22.jpeg"/><Relationship Id="rId4" Type="http://schemas.openxmlformats.org/officeDocument/2006/relationships/image" Target="../media/image21.jpeg"/><Relationship Id="rId9" Type="http://schemas.openxmlformats.org/officeDocument/2006/relationships/image" Target="../media/image26.jpeg"/></Relationships>
</file>

<file path=ppt/slides/_rels/slide1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8" Type="http://schemas.openxmlformats.org/officeDocument/2006/relationships/image" Target="../media/image35.jpeg"/><Relationship Id="rId3" Type="http://schemas.openxmlformats.org/officeDocument/2006/relationships/image" Target="../media/image30.jpeg"/><Relationship Id="rId7" Type="http://schemas.openxmlformats.org/officeDocument/2006/relationships/image" Target="../media/image34.jpeg"/><Relationship Id="rId2" Type="http://schemas.openxmlformats.org/officeDocument/2006/relationships/image" Target="../media/image29.jpeg"/><Relationship Id="rId1" Type="http://schemas.openxmlformats.org/officeDocument/2006/relationships/slideLayout" Target="../slideLayouts/slideLayout2.xml"/><Relationship Id="rId6" Type="http://schemas.openxmlformats.org/officeDocument/2006/relationships/image" Target="../media/image33.jpeg"/><Relationship Id="rId5" Type="http://schemas.openxmlformats.org/officeDocument/2006/relationships/image" Target="../media/image32.jpeg"/><Relationship Id="rId4" Type="http://schemas.openxmlformats.org/officeDocument/2006/relationships/image" Target="../media/image31.jpeg"/><Relationship Id="rId9" Type="http://schemas.openxmlformats.org/officeDocument/2006/relationships/image" Target="../media/image36.jpeg"/></Relationships>
</file>

<file path=ppt/slides/_rels/slide16.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image" Target="../media/image39.jpeg"/><Relationship Id="rId1" Type="http://schemas.openxmlformats.org/officeDocument/2006/relationships/slideLayout" Target="../slideLayouts/slideLayout2.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8" Type="http://schemas.openxmlformats.org/officeDocument/2006/relationships/image" Target="../media/image48.jpeg"/><Relationship Id="rId3" Type="http://schemas.openxmlformats.org/officeDocument/2006/relationships/image" Target="../media/image43.jpeg"/><Relationship Id="rId7" Type="http://schemas.openxmlformats.org/officeDocument/2006/relationships/image" Target="../media/image47.jpeg"/><Relationship Id="rId2" Type="http://schemas.openxmlformats.org/officeDocument/2006/relationships/image" Target="../media/image42.jpeg"/><Relationship Id="rId1" Type="http://schemas.openxmlformats.org/officeDocument/2006/relationships/slideLayout" Target="../slideLayouts/slideLayout2.xml"/><Relationship Id="rId6" Type="http://schemas.openxmlformats.org/officeDocument/2006/relationships/image" Target="../media/image46.jpeg"/><Relationship Id="rId5" Type="http://schemas.openxmlformats.org/officeDocument/2006/relationships/image" Target="../media/image45.jpeg"/><Relationship Id="rId10" Type="http://schemas.openxmlformats.org/officeDocument/2006/relationships/image" Target="../media/image50.jpeg"/><Relationship Id="rId4" Type="http://schemas.openxmlformats.org/officeDocument/2006/relationships/image" Target="../media/image44.jpeg"/><Relationship Id="rId9" Type="http://schemas.openxmlformats.org/officeDocument/2006/relationships/image" Target="../media/image49.jpeg"/></Relationships>
</file>

<file path=ppt/slides/_rels/slide19.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54.wmf"/><Relationship Id="rId2" Type="http://schemas.openxmlformats.org/officeDocument/2006/relationships/image" Target="../media/image53.png"/><Relationship Id="rId1" Type="http://schemas.openxmlformats.org/officeDocument/2006/relationships/slideLayout" Target="../slideLayouts/slideLayout2.xml"/><Relationship Id="rId6" Type="http://schemas.openxmlformats.org/officeDocument/2006/relationships/image" Target="../media/image57.wmf"/><Relationship Id="rId5" Type="http://schemas.openxmlformats.org/officeDocument/2006/relationships/image" Target="../media/image56.wmf"/><Relationship Id="rId4" Type="http://schemas.openxmlformats.org/officeDocument/2006/relationships/image" Target="../media/image55.wmf"/></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audio" Target="../media/audio2.wav"/><Relationship Id="rId2" Type="http://schemas.openxmlformats.org/officeDocument/2006/relationships/audio" Target="../media/audio1.wav"/><Relationship Id="rId1" Type="http://schemas.openxmlformats.org/officeDocument/2006/relationships/slideLayout" Target="../slideLayouts/slideLayout2.xml"/><Relationship Id="rId5" Type="http://schemas.openxmlformats.org/officeDocument/2006/relationships/image" Target="../media/image58.jpeg"/><Relationship Id="rId4" Type="http://schemas.openxmlformats.org/officeDocument/2006/relationships/audio" Target="../media/audio3.wav"/></Relationships>
</file>

<file path=ppt/slides/_rels/slide24.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slide" Target="slide9.xml"/><Relationship Id="rId7" Type="http://schemas.openxmlformats.org/officeDocument/2006/relationships/image" Target="../media/image61.jpeg"/><Relationship Id="rId2" Type="http://schemas.openxmlformats.org/officeDocument/2006/relationships/audio" Target="../media/audio4.wav"/><Relationship Id="rId1" Type="http://schemas.openxmlformats.org/officeDocument/2006/relationships/slideLayout" Target="../slideLayouts/slideLayout4.xml"/><Relationship Id="rId6" Type="http://schemas.openxmlformats.org/officeDocument/2006/relationships/image" Target="../media/image60.jpeg"/><Relationship Id="rId5" Type="http://schemas.openxmlformats.org/officeDocument/2006/relationships/image" Target="../media/image59.jpeg"/><Relationship Id="rId10" Type="http://schemas.openxmlformats.org/officeDocument/2006/relationships/audio" Target="../media/audio6.wav"/><Relationship Id="rId4" Type="http://schemas.openxmlformats.org/officeDocument/2006/relationships/audio" Target="../media/audio5.wav"/><Relationship Id="rId9" Type="http://schemas.openxmlformats.org/officeDocument/2006/relationships/slide" Target="slide8.xml"/></Relationships>
</file>

<file path=ppt/slides/_rels/slide25.xml.rels><?xml version="1.0" encoding="UTF-8" standalone="yes"?>
<Relationships xmlns="http://schemas.openxmlformats.org/package/2006/relationships"><Relationship Id="rId3" Type="http://schemas.openxmlformats.org/officeDocument/2006/relationships/image" Target="../media/image63.gif"/><Relationship Id="rId2" Type="http://schemas.openxmlformats.org/officeDocument/2006/relationships/audio" Target="../media/audio7.wav"/><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8" Type="http://schemas.openxmlformats.org/officeDocument/2006/relationships/image" Target="../media/image70.jpeg"/><Relationship Id="rId13" Type="http://schemas.openxmlformats.org/officeDocument/2006/relationships/audio" Target="../media/audio6.wav"/><Relationship Id="rId3" Type="http://schemas.openxmlformats.org/officeDocument/2006/relationships/image" Target="../media/image65.jpeg"/><Relationship Id="rId7" Type="http://schemas.openxmlformats.org/officeDocument/2006/relationships/image" Target="../media/image69.jpeg"/><Relationship Id="rId12" Type="http://schemas.openxmlformats.org/officeDocument/2006/relationships/slide" Target="slide8.xml"/><Relationship Id="rId2" Type="http://schemas.openxmlformats.org/officeDocument/2006/relationships/image" Target="../media/image64.jpeg"/><Relationship Id="rId1" Type="http://schemas.openxmlformats.org/officeDocument/2006/relationships/slideLayout" Target="../slideLayouts/slideLayout2.xml"/><Relationship Id="rId6" Type="http://schemas.openxmlformats.org/officeDocument/2006/relationships/image" Target="../media/image68.jpeg"/><Relationship Id="rId11" Type="http://schemas.openxmlformats.org/officeDocument/2006/relationships/audio" Target="../media/audio5.wav"/><Relationship Id="rId5" Type="http://schemas.openxmlformats.org/officeDocument/2006/relationships/image" Target="../media/image67.jpeg"/><Relationship Id="rId10" Type="http://schemas.openxmlformats.org/officeDocument/2006/relationships/slide" Target="slide9.xml"/><Relationship Id="rId4" Type="http://schemas.openxmlformats.org/officeDocument/2006/relationships/image" Target="../media/image66.jpeg"/><Relationship Id="rId9" Type="http://schemas.openxmlformats.org/officeDocument/2006/relationships/audio" Target="../media/audio4.wav"/></Relationships>
</file>

<file path=ppt/slides/_rels/slide27.xml.rels><?xml version="1.0" encoding="UTF-8" standalone="yes"?>
<Relationships xmlns="http://schemas.openxmlformats.org/package/2006/relationships"><Relationship Id="rId8" Type="http://schemas.openxmlformats.org/officeDocument/2006/relationships/audio" Target="../media/audio8.wav"/><Relationship Id="rId3" Type="http://schemas.openxmlformats.org/officeDocument/2006/relationships/image" Target="../media/image72.jpeg"/><Relationship Id="rId7" Type="http://schemas.openxmlformats.org/officeDocument/2006/relationships/image" Target="../media/image76.jpeg"/><Relationship Id="rId2" Type="http://schemas.openxmlformats.org/officeDocument/2006/relationships/image" Target="../media/image71.jpeg"/><Relationship Id="rId1" Type="http://schemas.openxmlformats.org/officeDocument/2006/relationships/slideLayout" Target="../slideLayouts/slideLayout2.xml"/><Relationship Id="rId6" Type="http://schemas.openxmlformats.org/officeDocument/2006/relationships/image" Target="../media/image75.jpeg"/><Relationship Id="rId5" Type="http://schemas.openxmlformats.org/officeDocument/2006/relationships/image" Target="../media/image74.jpeg"/><Relationship Id="rId4" Type="http://schemas.openxmlformats.org/officeDocument/2006/relationships/image" Target="../media/image73.jpeg"/><Relationship Id="rId9" Type="http://schemas.openxmlformats.org/officeDocument/2006/relationships/image" Target="../media/image63.gif"/></Relationships>
</file>

<file path=ppt/slides/_rels/slide28.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image" Target="../media/image78.jpeg"/><Relationship Id="rId7" Type="http://schemas.openxmlformats.org/officeDocument/2006/relationships/audio" Target="../media/audio4.wav"/><Relationship Id="rId2" Type="http://schemas.openxmlformats.org/officeDocument/2006/relationships/image" Target="../media/image77.jpeg"/><Relationship Id="rId1" Type="http://schemas.openxmlformats.org/officeDocument/2006/relationships/slideLayout" Target="../slideLayouts/slideLayout2.xml"/><Relationship Id="rId6" Type="http://schemas.openxmlformats.org/officeDocument/2006/relationships/image" Target="../media/image81.jpeg"/><Relationship Id="rId11" Type="http://schemas.openxmlformats.org/officeDocument/2006/relationships/audio" Target="../media/audio6.wav"/><Relationship Id="rId5" Type="http://schemas.openxmlformats.org/officeDocument/2006/relationships/image" Target="../media/image80.jpeg"/><Relationship Id="rId10" Type="http://schemas.openxmlformats.org/officeDocument/2006/relationships/slide" Target="slide8.xml"/><Relationship Id="rId4" Type="http://schemas.openxmlformats.org/officeDocument/2006/relationships/image" Target="../media/image79.jpeg"/><Relationship Id="rId9" Type="http://schemas.openxmlformats.org/officeDocument/2006/relationships/audio" Target="../media/audio5.wav"/></Relationships>
</file>

<file path=ppt/slides/_rels/slide29.xml.rels><?xml version="1.0" encoding="UTF-8" standalone="yes"?>
<Relationships xmlns="http://schemas.openxmlformats.org/package/2006/relationships"><Relationship Id="rId8" Type="http://schemas.openxmlformats.org/officeDocument/2006/relationships/audio" Target="../media/audio9.wav"/><Relationship Id="rId3" Type="http://schemas.openxmlformats.org/officeDocument/2006/relationships/image" Target="../media/image83.jpeg"/><Relationship Id="rId7" Type="http://schemas.openxmlformats.org/officeDocument/2006/relationships/image" Target="../media/image87.jpeg"/><Relationship Id="rId2" Type="http://schemas.openxmlformats.org/officeDocument/2006/relationships/image" Target="../media/image82.jpeg"/><Relationship Id="rId1" Type="http://schemas.openxmlformats.org/officeDocument/2006/relationships/slideLayout" Target="../slideLayouts/slideLayout2.xml"/><Relationship Id="rId6" Type="http://schemas.openxmlformats.org/officeDocument/2006/relationships/image" Target="../media/image86.jpeg"/><Relationship Id="rId5" Type="http://schemas.openxmlformats.org/officeDocument/2006/relationships/image" Target="../media/image85.jpeg"/><Relationship Id="rId4" Type="http://schemas.openxmlformats.org/officeDocument/2006/relationships/image" Target="../media/image84.jpe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3.png"/><Relationship Id="rId1" Type="http://schemas.openxmlformats.org/officeDocument/2006/relationships/slideLayout" Target="../slideLayouts/slideLayout2.xml"/><Relationship Id="rId5" Type="http://schemas.openxmlformats.org/officeDocument/2006/relationships/image" Target="../media/image6.jpeg"/><Relationship Id="rId4" Type="http://schemas.openxmlformats.org/officeDocument/2006/relationships/image" Target="../media/image5.jpeg"/></Relationships>
</file>

<file path=ppt/slides/_rels/slide30.xml.rels><?xml version="1.0" encoding="UTF-8" standalone="yes"?>
<Relationships xmlns="http://schemas.openxmlformats.org/package/2006/relationships"><Relationship Id="rId8" Type="http://schemas.openxmlformats.org/officeDocument/2006/relationships/slide" Target="slide9.xml"/><Relationship Id="rId3" Type="http://schemas.openxmlformats.org/officeDocument/2006/relationships/image" Target="../media/image89.jpeg"/><Relationship Id="rId7" Type="http://schemas.openxmlformats.org/officeDocument/2006/relationships/audio" Target="../media/audio4.wav"/><Relationship Id="rId2" Type="http://schemas.openxmlformats.org/officeDocument/2006/relationships/image" Target="../media/image88.jpeg"/><Relationship Id="rId1" Type="http://schemas.openxmlformats.org/officeDocument/2006/relationships/slideLayout" Target="../slideLayouts/slideLayout2.xml"/><Relationship Id="rId6" Type="http://schemas.openxmlformats.org/officeDocument/2006/relationships/image" Target="../media/image92.jpeg"/><Relationship Id="rId11" Type="http://schemas.openxmlformats.org/officeDocument/2006/relationships/audio" Target="../media/audio6.wav"/><Relationship Id="rId5" Type="http://schemas.openxmlformats.org/officeDocument/2006/relationships/image" Target="../media/image91.jpeg"/><Relationship Id="rId10" Type="http://schemas.openxmlformats.org/officeDocument/2006/relationships/slide" Target="slide8.xml"/><Relationship Id="rId4" Type="http://schemas.openxmlformats.org/officeDocument/2006/relationships/image" Target="../media/image90.jpeg"/><Relationship Id="rId9" Type="http://schemas.openxmlformats.org/officeDocument/2006/relationships/audio" Target="../media/audio5.wav"/></Relationships>
</file>

<file path=ppt/slides/_rels/slide31.xml.rels><?xml version="1.0" encoding="UTF-8" standalone="yes"?>
<Relationships xmlns="http://schemas.openxmlformats.org/package/2006/relationships"><Relationship Id="rId3" Type="http://schemas.openxmlformats.org/officeDocument/2006/relationships/audio" Target="../media/audio9.wav"/><Relationship Id="rId2" Type="http://schemas.openxmlformats.org/officeDocument/2006/relationships/image" Target="../media/image93.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95.jpeg"/><Relationship Id="rId2" Type="http://schemas.openxmlformats.org/officeDocument/2006/relationships/image" Target="../media/image94.jpeg"/><Relationship Id="rId1" Type="http://schemas.openxmlformats.org/officeDocument/2006/relationships/slideLayout" Target="../slideLayouts/slideLayout2.xml"/><Relationship Id="rId6" Type="http://schemas.openxmlformats.org/officeDocument/2006/relationships/image" Target="../media/image69.jpeg"/><Relationship Id="rId5" Type="http://schemas.openxmlformats.org/officeDocument/2006/relationships/image" Target="../media/image96.jpeg"/><Relationship Id="rId4" Type="http://schemas.openxmlformats.org/officeDocument/2006/relationships/image" Target="../media/image66.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1.jpeg"/><Relationship Id="rId7" Type="http://schemas.openxmlformats.org/officeDocument/2006/relationships/image" Target="../media/image15.pn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14.jpeg"/><Relationship Id="rId5" Type="http://schemas.openxmlformats.org/officeDocument/2006/relationships/image" Target="../media/image13.jpeg"/><Relationship Id="rId4" Type="http://schemas.openxmlformats.org/officeDocument/2006/relationships/image" Target="../media/image12.jpeg"/></Relationships>
</file>

<file path=ppt/slides/_rels/slide8.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3"/>
          <p:cNvSpPr>
            <a:spLocks noGrp="1"/>
          </p:cNvSpPr>
          <p:nvPr>
            <p:ph type="title"/>
          </p:nvPr>
        </p:nvSpPr>
        <p:spPr>
          <a:xfrm>
            <a:off x="896833" y="1212571"/>
            <a:ext cx="7113825" cy="4119282"/>
          </a:xfrm>
        </p:spPr>
        <p:txBody>
          <a:bodyPr/>
          <a:lstStyle/>
          <a:p>
            <a:pPr algn="ctr"/>
            <a:r>
              <a:rPr lang="en-US" b="1" dirty="0" err="1"/>
              <a:t>Bilimlarni</a:t>
            </a:r>
            <a:r>
              <a:rPr lang="en-US" b="1" dirty="0"/>
              <a:t> </a:t>
            </a:r>
            <a:r>
              <a:rPr lang="en-US" b="1" dirty="0" err="1"/>
              <a:t>olish</a:t>
            </a:r>
            <a:r>
              <a:rPr lang="en-US" b="1" dirty="0"/>
              <a:t>  </a:t>
            </a:r>
            <a:r>
              <a:rPr lang="en-US" b="1" dirty="0" err="1"/>
              <a:t>usullari</a:t>
            </a:r>
            <a:r>
              <a:rPr lang="en-US" b="1" dirty="0"/>
              <a:t>, </a:t>
            </a:r>
            <a:r>
              <a:rPr lang="en-US" b="1" dirty="0" err="1"/>
              <a:t>bilimning</a:t>
            </a:r>
            <a:r>
              <a:rPr lang="en-US" b="1" dirty="0"/>
              <a:t> </a:t>
            </a:r>
            <a:r>
              <a:rPr lang="en-US" b="1" dirty="0" err="1"/>
              <a:t>asosiy</a:t>
            </a:r>
            <a:r>
              <a:rPr lang="en-US" b="1" dirty="0"/>
              <a:t> </a:t>
            </a:r>
            <a:r>
              <a:rPr lang="en-US" b="1" dirty="0" err="1"/>
              <a:t>xossalari</a:t>
            </a:r>
            <a:r>
              <a:rPr lang="en-US" b="1" dirty="0"/>
              <a:t>. </a:t>
            </a:r>
            <a:r>
              <a:rPr lang="en-US" b="1" dirty="0" err="1"/>
              <a:t>Bilimlar</a:t>
            </a:r>
            <a:r>
              <a:rPr lang="en-US" b="1" dirty="0"/>
              <a:t> </a:t>
            </a:r>
            <a:r>
              <a:rPr lang="en-US" b="1" dirty="0" err="1"/>
              <a:t>ombori</a:t>
            </a:r>
            <a:r>
              <a:rPr lang="ru-RU" dirty="0"/>
              <a:t/>
            </a:r>
            <a:br>
              <a:rPr lang="ru-RU" dirty="0"/>
            </a:br>
            <a:endParaRPr lang="ru-RU" dirty="0"/>
          </a:p>
        </p:txBody>
      </p:sp>
    </p:spTree>
    <p:extLst>
      <p:ext uri="{BB962C8B-B14F-4D97-AF65-F5344CB8AC3E}">
        <p14:creationId xmlns:p14="http://schemas.microsoft.com/office/powerpoint/2010/main" val="22679527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764704"/>
            <a:ext cx="8229600" cy="1143000"/>
          </a:xfrm>
          <a:solidFill>
            <a:srgbClr val="FFC000"/>
          </a:solidFill>
          <a:ln w="76200">
            <a:solidFill>
              <a:schemeClr val="tx2"/>
            </a:solidFill>
          </a:ln>
        </p:spPr>
        <p:txBody>
          <a:bodyPr/>
          <a:lstStyle/>
          <a:p>
            <a:pPr algn="ctr"/>
            <a:r>
              <a:rPr lang="en-US" dirty="0" smtClean="0"/>
              <a:t>AXBOROT XAVFSIZLIGI</a:t>
            </a:r>
            <a:endParaRPr lang="ru-RU" dirty="0"/>
          </a:p>
        </p:txBody>
      </p:sp>
      <p:pic>
        <p:nvPicPr>
          <p:cNvPr id="7170" name="Picture 2" descr="D:\оооо\security-lock-on-pc.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45433" y="2085892"/>
            <a:ext cx="6115372" cy="470760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94298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a:spLocks noGrp="1"/>
          </p:cNvSpPr>
          <p:nvPr>
            <p:ph idx="1"/>
          </p:nvPr>
        </p:nvSpPr>
        <p:spPr>
          <a:xfrm>
            <a:off x="0" y="438152"/>
            <a:ext cx="8839200" cy="6126163"/>
          </a:xfrm>
        </p:spPr>
        <p:txBody>
          <a:bodyPr>
            <a:normAutofit fontScale="92500"/>
          </a:bodyPr>
          <a:lstStyle/>
          <a:p>
            <a:pPr algn="ctr"/>
            <a:r>
              <a:rPr lang="ru-RU" sz="3600" b="1" dirty="0">
                <a:solidFill>
                  <a:srgbClr val="FFFF00"/>
                </a:solidFill>
              </a:rPr>
              <a:t>AXBOROT XAVFSIZLIG</a:t>
            </a:r>
            <a:r>
              <a:rPr lang="en-US" sz="3600" b="1" dirty="0">
                <a:solidFill>
                  <a:srgbClr val="FFFF00"/>
                </a:solidFill>
              </a:rPr>
              <a:t>I</a:t>
            </a:r>
            <a:r>
              <a:rPr lang="en-US" sz="3600" dirty="0"/>
              <a:t>-</a:t>
            </a:r>
            <a:r>
              <a:rPr lang="ru-RU" sz="3600" dirty="0" err="1"/>
              <a:t>aloqa</a:t>
            </a:r>
            <a:r>
              <a:rPr lang="ru-RU" sz="3600" dirty="0"/>
              <a:t> </a:t>
            </a:r>
            <a:r>
              <a:rPr lang="ru-RU" sz="3600" dirty="0" err="1"/>
              <a:t>sohasida</a:t>
            </a:r>
            <a:r>
              <a:rPr lang="ru-RU" sz="3600" dirty="0"/>
              <a:t> </a:t>
            </a:r>
            <a:r>
              <a:rPr lang="ru-RU" sz="3600" dirty="0" err="1"/>
              <a:t>shaxs</a:t>
            </a:r>
            <a:r>
              <a:rPr lang="ru-RU" sz="3600" dirty="0"/>
              <a:t>, </a:t>
            </a:r>
            <a:r>
              <a:rPr lang="ru-RU" sz="3600" dirty="0" err="1"/>
              <a:t>jamiyat</a:t>
            </a:r>
            <a:r>
              <a:rPr lang="ru-RU" sz="3600" dirty="0"/>
              <a:t> </a:t>
            </a:r>
            <a:r>
              <a:rPr lang="ru-RU" sz="3600" dirty="0" err="1"/>
              <a:t>va</a:t>
            </a:r>
            <a:r>
              <a:rPr lang="ru-RU" sz="3600" dirty="0"/>
              <a:t> </a:t>
            </a:r>
            <a:r>
              <a:rPr lang="ru-RU" sz="3600" dirty="0" err="1"/>
              <a:t>davlat</a:t>
            </a:r>
            <a:r>
              <a:rPr lang="ru-RU" sz="3600" dirty="0"/>
              <a:t> </a:t>
            </a:r>
            <a:r>
              <a:rPr lang="ru-RU" sz="3600" dirty="0" err="1"/>
              <a:t>manfaatlari</a:t>
            </a:r>
            <a:r>
              <a:rPr lang="ru-RU" sz="3600" dirty="0"/>
              <a:t> </a:t>
            </a:r>
            <a:r>
              <a:rPr lang="ru-RU" sz="3600" dirty="0" err="1"/>
              <a:t>himoyalanishini</a:t>
            </a:r>
            <a:r>
              <a:rPr lang="ru-RU" sz="3600" dirty="0"/>
              <a:t> </a:t>
            </a:r>
            <a:r>
              <a:rPr lang="ru-RU" sz="3600" dirty="0" err="1"/>
              <a:t>anglatadi</a:t>
            </a:r>
            <a:r>
              <a:rPr lang="ru-RU" sz="3600" dirty="0"/>
              <a:t>. </a:t>
            </a:r>
            <a:r>
              <a:rPr lang="ru-RU" sz="3600" dirty="0" err="1"/>
              <a:t>Bu</a:t>
            </a:r>
            <a:r>
              <a:rPr lang="ru-RU" sz="3600" dirty="0"/>
              <a:t> </a:t>
            </a:r>
            <a:r>
              <a:rPr lang="ru-RU" sz="3600" dirty="0" err="1"/>
              <a:t>tushuncha</a:t>
            </a:r>
            <a:r>
              <a:rPr lang="ru-RU" sz="3600" dirty="0"/>
              <a:t> </a:t>
            </a:r>
            <a:r>
              <a:rPr lang="ru-RU" sz="3600" dirty="0" err="1"/>
              <a:t>mazkur</a:t>
            </a:r>
            <a:r>
              <a:rPr lang="ru-RU" sz="3600" dirty="0"/>
              <a:t> </a:t>
            </a:r>
            <a:r>
              <a:rPr lang="ru-RU" sz="3600" dirty="0" err="1"/>
              <a:t>subyektlarning</a:t>
            </a:r>
            <a:r>
              <a:rPr lang="ru-RU" sz="3600" dirty="0"/>
              <a:t> </a:t>
            </a:r>
            <a:r>
              <a:rPr lang="ru-RU" sz="3600" dirty="0" err="1"/>
              <a:t>axborot</a:t>
            </a:r>
            <a:r>
              <a:rPr lang="ru-RU" sz="3600" dirty="0"/>
              <a:t> </a:t>
            </a:r>
            <a:r>
              <a:rPr lang="ru-RU" sz="3600" dirty="0" err="1"/>
              <a:t>xavfsizligiga</a:t>
            </a:r>
            <a:r>
              <a:rPr lang="ru-RU" sz="3600" dirty="0"/>
              <a:t> </a:t>
            </a:r>
            <a:r>
              <a:rPr lang="ru-RU" sz="3600" dirty="0" err="1"/>
              <a:t>tashqi</a:t>
            </a:r>
            <a:r>
              <a:rPr lang="ru-RU" sz="3600" dirty="0"/>
              <a:t> </a:t>
            </a:r>
            <a:r>
              <a:rPr lang="ru-RU" sz="3600" dirty="0" err="1"/>
              <a:t>va</a:t>
            </a:r>
            <a:r>
              <a:rPr lang="ru-RU" sz="3600" dirty="0"/>
              <a:t> </a:t>
            </a:r>
            <a:r>
              <a:rPr lang="ru-RU" sz="3600" dirty="0" err="1"/>
              <a:t>ichki</a:t>
            </a:r>
            <a:r>
              <a:rPr lang="ru-RU" sz="3600" dirty="0"/>
              <a:t> </a:t>
            </a:r>
            <a:r>
              <a:rPr lang="ru-RU" sz="3600" dirty="0" err="1"/>
              <a:t>tahdidlar</a:t>
            </a:r>
            <a:r>
              <a:rPr lang="ru-RU" sz="3600" dirty="0"/>
              <a:t> – </a:t>
            </a:r>
            <a:r>
              <a:rPr lang="ru-RU" sz="3600" dirty="0" err="1"/>
              <a:t>manbaga</a:t>
            </a:r>
            <a:r>
              <a:rPr lang="ru-RU" sz="3600" dirty="0"/>
              <a:t> </a:t>
            </a:r>
            <a:r>
              <a:rPr lang="ru-RU" sz="3600" dirty="0" err="1"/>
              <a:t>ruxsatsiz</a:t>
            </a:r>
            <a:r>
              <a:rPr lang="ru-RU" sz="3600" dirty="0"/>
              <a:t> </a:t>
            </a:r>
            <a:r>
              <a:rPr lang="ru-RU" sz="3600" dirty="0" err="1"/>
              <a:t>kirish</a:t>
            </a:r>
            <a:r>
              <a:rPr lang="ru-RU" sz="3600" dirty="0"/>
              <a:t>, </a:t>
            </a:r>
            <a:r>
              <a:rPr lang="ru-RU" sz="3600" dirty="0" err="1"/>
              <a:t>ma’lumotlarning</a:t>
            </a:r>
            <a:r>
              <a:rPr lang="ru-RU" sz="3600" dirty="0"/>
              <a:t> </a:t>
            </a:r>
            <a:r>
              <a:rPr lang="ru-RU" sz="3600" dirty="0" err="1"/>
              <a:t>noqonuniy</a:t>
            </a:r>
            <a:r>
              <a:rPr lang="ru-RU" sz="3600" dirty="0"/>
              <a:t> </a:t>
            </a:r>
            <a:r>
              <a:rPr lang="ru-RU" sz="3600" dirty="0" err="1"/>
              <a:t>tarqalishi</a:t>
            </a:r>
            <a:r>
              <a:rPr lang="ru-RU" sz="3600" dirty="0"/>
              <a:t>, </a:t>
            </a:r>
            <a:r>
              <a:rPr lang="ru-RU" sz="3600" dirty="0" err="1"/>
              <a:t>o‘g‘irlanishining</a:t>
            </a:r>
            <a:r>
              <a:rPr lang="ru-RU" sz="3600" dirty="0"/>
              <a:t> </a:t>
            </a:r>
            <a:r>
              <a:rPr lang="ru-RU" sz="3600" dirty="0" err="1"/>
              <a:t>oldini</a:t>
            </a:r>
            <a:r>
              <a:rPr lang="ru-RU" sz="3600" dirty="0"/>
              <a:t> </a:t>
            </a:r>
            <a:r>
              <a:rPr lang="ru-RU" sz="3600" dirty="0" err="1"/>
              <a:t>olish</a:t>
            </a:r>
            <a:r>
              <a:rPr lang="ru-RU" sz="3600" dirty="0"/>
              <a:t>, </a:t>
            </a:r>
            <a:r>
              <a:rPr lang="ru-RU" sz="3600" dirty="0" err="1"/>
              <a:t>axborotning</a:t>
            </a:r>
            <a:r>
              <a:rPr lang="ru-RU" sz="3600" dirty="0"/>
              <a:t> </a:t>
            </a:r>
            <a:r>
              <a:rPr lang="ru-RU" sz="3600" dirty="0" err="1"/>
              <a:t>buzib</a:t>
            </a:r>
            <a:r>
              <a:rPr lang="ru-RU" sz="3600" dirty="0"/>
              <a:t> </a:t>
            </a:r>
            <a:r>
              <a:rPr lang="ru-RU" sz="3600" dirty="0" err="1"/>
              <a:t>talqin</a:t>
            </a:r>
            <a:r>
              <a:rPr lang="ru-RU" sz="3600" dirty="0"/>
              <a:t> </a:t>
            </a:r>
            <a:r>
              <a:rPr lang="ru-RU" sz="3600" dirty="0" err="1"/>
              <a:t>qilinishi</a:t>
            </a:r>
            <a:r>
              <a:rPr lang="ru-RU" sz="3600" dirty="0"/>
              <a:t> </a:t>
            </a:r>
            <a:r>
              <a:rPr lang="ru-RU" sz="3600" dirty="0" err="1"/>
              <a:t>va</a:t>
            </a:r>
            <a:r>
              <a:rPr lang="ru-RU" sz="3600" dirty="0"/>
              <a:t> </a:t>
            </a:r>
            <a:r>
              <a:rPr lang="ru-RU" sz="3600" dirty="0" err="1"/>
              <a:t>soxtalashtirilishiga</a:t>
            </a:r>
            <a:r>
              <a:rPr lang="ru-RU" sz="3600" dirty="0"/>
              <a:t> </a:t>
            </a:r>
            <a:r>
              <a:rPr lang="ru-RU" sz="3600" dirty="0" err="1"/>
              <a:t>yo‘l</a:t>
            </a:r>
            <a:r>
              <a:rPr lang="ru-RU" sz="3600" dirty="0"/>
              <a:t> </a:t>
            </a:r>
            <a:r>
              <a:rPr lang="ru-RU" sz="3600" dirty="0" err="1"/>
              <a:t>qo‘ymaslikni</a:t>
            </a:r>
            <a:r>
              <a:rPr lang="ru-RU" sz="3600" dirty="0"/>
              <a:t> </a:t>
            </a:r>
            <a:r>
              <a:rPr lang="ru-RU" sz="3600" dirty="0" err="1"/>
              <a:t>hamda</a:t>
            </a:r>
            <a:r>
              <a:rPr lang="ru-RU" sz="3600" dirty="0"/>
              <a:t> </a:t>
            </a:r>
            <a:r>
              <a:rPr lang="ru-RU" sz="3600" dirty="0" err="1"/>
              <a:t>axborot</a:t>
            </a:r>
            <a:r>
              <a:rPr lang="ru-RU" sz="3600" dirty="0"/>
              <a:t> </a:t>
            </a:r>
            <a:r>
              <a:rPr lang="ru-RU" sz="3600" dirty="0" err="1"/>
              <a:t>maxfiyligini</a:t>
            </a:r>
            <a:r>
              <a:rPr lang="ru-RU" sz="3600" dirty="0"/>
              <a:t> </a:t>
            </a:r>
            <a:r>
              <a:rPr lang="ru-RU" sz="3600" dirty="0" err="1"/>
              <a:t>ta’minlashni</a:t>
            </a:r>
            <a:r>
              <a:rPr lang="ru-RU" sz="3600" dirty="0"/>
              <a:t> </a:t>
            </a:r>
            <a:r>
              <a:rPr lang="ru-RU" sz="3600" dirty="0" err="1"/>
              <a:t>nazarda</a:t>
            </a:r>
            <a:r>
              <a:rPr lang="ru-RU" sz="3600" dirty="0"/>
              <a:t> </a:t>
            </a:r>
            <a:r>
              <a:rPr lang="ru-RU" sz="3600" dirty="0" err="1"/>
              <a:t>tutadi</a:t>
            </a:r>
            <a:r>
              <a:rPr lang="en-US" sz="3600" dirty="0"/>
              <a:t>.</a:t>
            </a:r>
            <a:endParaRPr lang="ru-RU" sz="3600" dirty="0"/>
          </a:p>
        </p:txBody>
      </p:sp>
    </p:spTree>
    <p:extLst>
      <p:ext uri="{BB962C8B-B14F-4D97-AF65-F5344CB8AC3E}">
        <p14:creationId xmlns:p14="http://schemas.microsoft.com/office/powerpoint/2010/main" val="4144016134"/>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500033" y="842963"/>
            <a:ext cx="8229600" cy="1828800"/>
          </a:xfrm>
        </p:spPr>
        <p:txBody>
          <a:bodyPr/>
          <a:lstStyle/>
          <a:p>
            <a:pPr algn="ctr" eaLnBrk="1" fontAlgn="auto" hangingPunct="1">
              <a:spcAft>
                <a:spcPts val="0"/>
              </a:spcAft>
              <a:defRPr/>
            </a:pPr>
            <a:r>
              <a:rPr lang="en-US" sz="5400" b="1" dirty="0" err="1" smtClean="0"/>
              <a:t>MAnbalar</a:t>
            </a:r>
            <a:r>
              <a:rPr lang="en-US" sz="5400" b="1" dirty="0" smtClean="0"/>
              <a:t> </a:t>
            </a:r>
            <a:r>
              <a:rPr lang="en-US" sz="5400" b="1" dirty="0" err="1" smtClean="0"/>
              <a:t>va</a:t>
            </a:r>
            <a:r>
              <a:rPr lang="en-US" sz="5400" b="1" dirty="0" smtClean="0"/>
              <a:t> </a:t>
            </a:r>
            <a:r>
              <a:rPr lang="en-US" sz="5400" b="1" dirty="0" err="1" smtClean="0"/>
              <a:t>axborot-priyomniklar</a:t>
            </a:r>
            <a:endParaRPr lang="ru-RU" sz="5400" b="1" dirty="0"/>
          </a:p>
        </p:txBody>
      </p:sp>
      <p:pic>
        <p:nvPicPr>
          <p:cNvPr id="3076" name="Picture 2" descr="http://im5-tub.yandex.net/i?id=237312641-54-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0421" y="3052763"/>
            <a:ext cx="4568825" cy="353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6703851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60575" y="285750"/>
            <a:ext cx="6111826" cy="1131888"/>
          </a:xfrm>
        </p:spPr>
        <p:txBody>
          <a:bodyPr>
            <a:normAutofit fontScale="90000"/>
          </a:bodyPr>
          <a:lstStyle/>
          <a:p>
            <a:pPr algn="ctr" eaLnBrk="1" fontAlgn="auto" hangingPunct="1">
              <a:spcAft>
                <a:spcPts val="0"/>
              </a:spcAft>
              <a:defRPr/>
            </a:pPr>
            <a:r>
              <a:rPr lang="en-US" b="1" dirty="0" err="1"/>
              <a:t>Vizual</a:t>
            </a:r>
            <a:r>
              <a:rPr lang="en-US" b="1" dirty="0"/>
              <a:t> </a:t>
            </a:r>
            <a:r>
              <a:rPr lang="en-US" b="1" dirty="0" err="1"/>
              <a:t>axborotni</a:t>
            </a:r>
            <a:r>
              <a:rPr lang="en-US" b="1" dirty="0"/>
              <a:t> </a:t>
            </a:r>
            <a:r>
              <a:rPr lang="en-US" b="1" dirty="0" err="1"/>
              <a:t>manbalari</a:t>
            </a:r>
            <a:endParaRPr lang="ru-RU" b="1" dirty="0"/>
          </a:p>
        </p:txBody>
      </p:sp>
      <p:pic>
        <p:nvPicPr>
          <p:cNvPr id="4099" name="Picture 2" descr="http://im2-tub.yandex.net/i?id=232925567-19-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500938" y="285750"/>
            <a:ext cx="1428750" cy="110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0" name="Picture 4" descr="http://im6-tub.yandex.net/i?id=277959298-58-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4313" y="1928813"/>
            <a:ext cx="1846262" cy="2428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1" name="Picture 8" descr="Картинка 2 из 9100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43250" y="1643063"/>
            <a:ext cx="2065338" cy="3133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10" descr="http://im6-tub.yandex.net/i?id=487735569-67-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14313" y="285750"/>
            <a:ext cx="1428750"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3" name="Picture 16" descr="Картинка 27 из 13599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286375" y="3357563"/>
            <a:ext cx="2714625" cy="241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4" name="Picture 22" descr="http://im8-tub.yandex.net/i?id=20880612-21-7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85875" y="4214813"/>
            <a:ext cx="1874838" cy="1500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5" name="Picture 12" descr="Картинка 3 из 136000"/>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500813" y="1785938"/>
            <a:ext cx="2522537" cy="2100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6" name="Picture 24" descr="http://im6-tub.yandex.net/i?id=200713185-67-7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57500" y="5143500"/>
            <a:ext cx="19970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48040738"/>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eaLnBrk="1" fontAlgn="auto" hangingPunct="1">
              <a:spcAft>
                <a:spcPts val="0"/>
              </a:spcAft>
              <a:defRPr/>
            </a:pPr>
            <a:r>
              <a:rPr lang="en-US" b="1" dirty="0" err="1"/>
              <a:t>Vizual</a:t>
            </a:r>
            <a:r>
              <a:rPr lang="en-US" b="1" dirty="0"/>
              <a:t> </a:t>
            </a:r>
            <a:r>
              <a:rPr lang="en-US" b="1" dirty="0" err="1"/>
              <a:t>axborotni</a:t>
            </a:r>
            <a:r>
              <a:rPr lang="en-US" b="1" dirty="0"/>
              <a:t> </a:t>
            </a:r>
            <a:r>
              <a:rPr lang="en-US" b="1" dirty="0" err="1"/>
              <a:t>manbalari</a:t>
            </a:r>
            <a:endParaRPr lang="ru-RU" b="1" dirty="0"/>
          </a:p>
        </p:txBody>
      </p:sp>
      <p:pic>
        <p:nvPicPr>
          <p:cNvPr id="5123" name="Picture 5" descr="Картинка 32 из 111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205413" y="2908300"/>
            <a:ext cx="3333750" cy="3489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7" descr="http://im2-tub.yandex.net/i?id=62599686-68-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6275" y="3097212"/>
            <a:ext cx="3286125"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Прямоугольник 9"/>
          <p:cNvSpPr/>
          <p:nvPr/>
        </p:nvSpPr>
        <p:spPr>
          <a:xfrm>
            <a:off x="0" y="1857375"/>
            <a:ext cx="3071813" cy="642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4800" dirty="0"/>
              <a:t>источник</a:t>
            </a:r>
          </a:p>
        </p:txBody>
      </p:sp>
      <p:sp>
        <p:nvSpPr>
          <p:cNvPr id="11" name="Прямоугольник 10"/>
          <p:cNvSpPr/>
          <p:nvPr/>
        </p:nvSpPr>
        <p:spPr>
          <a:xfrm>
            <a:off x="5857874" y="1857375"/>
            <a:ext cx="3419476" cy="785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4800" dirty="0"/>
              <a:t>приёмник</a:t>
            </a:r>
          </a:p>
        </p:txBody>
      </p:sp>
      <p:sp>
        <p:nvSpPr>
          <p:cNvPr id="12" name="Стрелка вправо 11"/>
          <p:cNvSpPr/>
          <p:nvPr/>
        </p:nvSpPr>
        <p:spPr>
          <a:xfrm>
            <a:off x="3071813" y="2071688"/>
            <a:ext cx="2786061"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dirty="0"/>
              <a:t>информация</a:t>
            </a:r>
          </a:p>
        </p:txBody>
      </p:sp>
    </p:spTree>
    <p:extLst>
      <p:ext uri="{BB962C8B-B14F-4D97-AF65-F5344CB8AC3E}">
        <p14:creationId xmlns:p14="http://schemas.microsoft.com/office/powerpoint/2010/main" val="8550759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500" fill="hold"/>
                                        <p:tgtEl>
                                          <p:spTgt spid="10"/>
                                        </p:tgtEl>
                                        <p:attrNameLst>
                                          <p:attrName>ppt_w</p:attrName>
                                        </p:attrNameLst>
                                      </p:cBhvr>
                                      <p:tavLst>
                                        <p:tav tm="0">
                                          <p:val>
                                            <p:fltVal val="0"/>
                                          </p:val>
                                        </p:tav>
                                        <p:tav tm="100000">
                                          <p:val>
                                            <p:strVal val="#ppt_w"/>
                                          </p:val>
                                        </p:tav>
                                      </p:tavLst>
                                    </p:anim>
                                    <p:anim calcmode="lin" valueType="num">
                                      <p:cBhvr>
                                        <p:cTn id="8" dur="500" fill="hold"/>
                                        <p:tgtEl>
                                          <p:spTgt spid="10"/>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 fill="hold"/>
                                        <p:tgtEl>
                                          <p:spTgt spid="11"/>
                                        </p:tgtEl>
                                        <p:attrNameLst>
                                          <p:attrName>ppt_w</p:attrName>
                                        </p:attrNameLst>
                                      </p:cBhvr>
                                      <p:tavLst>
                                        <p:tav tm="0">
                                          <p:val>
                                            <p:fltVal val="0"/>
                                          </p:val>
                                        </p:tav>
                                        <p:tav tm="100000">
                                          <p:val>
                                            <p:strVal val="#ppt_w"/>
                                          </p:val>
                                        </p:tav>
                                      </p:tavLst>
                                    </p:anim>
                                    <p:anim calcmode="lin" valueType="num">
                                      <p:cBhvr>
                                        <p:cTn id="14" dur="500" fill="hold"/>
                                        <p:tgtEl>
                                          <p:spTgt spid="11"/>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124075" y="332656"/>
            <a:ext cx="5091114" cy="1084982"/>
          </a:xfrm>
        </p:spPr>
        <p:txBody>
          <a:bodyPr>
            <a:normAutofit fontScale="90000"/>
          </a:bodyPr>
          <a:lstStyle/>
          <a:p>
            <a:pPr algn="ctr" eaLnBrk="1" fontAlgn="auto" hangingPunct="1">
              <a:spcAft>
                <a:spcPts val="0"/>
              </a:spcAft>
              <a:defRPr/>
            </a:pPr>
            <a:r>
              <a:rPr lang="en-US" b="1" dirty="0" err="1"/>
              <a:t>Ovoz</a:t>
            </a:r>
            <a:r>
              <a:rPr lang="en-US" b="1" dirty="0"/>
              <a:t> </a:t>
            </a:r>
            <a:r>
              <a:rPr lang="en-US" b="1" dirty="0" err="1"/>
              <a:t>axborot</a:t>
            </a:r>
            <a:r>
              <a:rPr lang="en-US" b="1" dirty="0"/>
              <a:t> </a:t>
            </a:r>
            <a:r>
              <a:rPr lang="en-US" b="1" dirty="0" err="1"/>
              <a:t>manbalari</a:t>
            </a:r>
            <a:endParaRPr lang="ru-RU" b="1" dirty="0"/>
          </a:p>
        </p:txBody>
      </p:sp>
      <p:pic>
        <p:nvPicPr>
          <p:cNvPr id="6148" name="Picture 8" descr="http://im5-tub.yandex.net/i?id=48211019-34-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2875" y="214313"/>
            <a:ext cx="1981200" cy="1571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49" name="Picture 10" descr="http://im6-tub.yandex.net/i?id=267647199-15-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15188" y="214313"/>
            <a:ext cx="1785937" cy="17859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0" name="Picture 16" descr="http://im5-tub.yandex.net/i?id=161559845-49-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 y="4643438"/>
            <a:ext cx="2428875"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1" name="Picture 22" descr="Картинка 165 из 1570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000375" y="1643063"/>
            <a:ext cx="3167063" cy="2374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2" name="Picture 26" descr="http://im5-tub.yandex.net/i?id=163732942-44-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625" y="2214563"/>
            <a:ext cx="1958975" cy="171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3" name="Picture 28" descr="http://im0-tub.yandex.net/i?id=371850660-31-7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0438" y="4714875"/>
            <a:ext cx="1785937" cy="1785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4" name="Picture 32" descr="http://im6-tub.yandex.net/i?id=44195895-52-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86563" y="2286000"/>
            <a:ext cx="1733550"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55" name="Picture 34" descr="http://im2-tub.yandex.net/i?id=2351974-08-7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86438" y="4786313"/>
            <a:ext cx="2657475" cy="1771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2286061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en-US" dirty="0" err="1"/>
              <a:t>Ovoz</a:t>
            </a:r>
            <a:r>
              <a:rPr lang="en-US" dirty="0"/>
              <a:t> </a:t>
            </a:r>
            <a:r>
              <a:rPr lang="en-US" dirty="0" err="1"/>
              <a:t>axborot</a:t>
            </a:r>
            <a:r>
              <a:rPr lang="en-US" dirty="0"/>
              <a:t> </a:t>
            </a:r>
            <a:r>
              <a:rPr lang="en-US" dirty="0" err="1"/>
              <a:t>manbalari</a:t>
            </a:r>
            <a:endParaRPr lang="ru-RU" dirty="0"/>
          </a:p>
        </p:txBody>
      </p:sp>
      <p:pic>
        <p:nvPicPr>
          <p:cNvPr id="7171" name="Picture 2" descr="Картинка 5 из 1114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000625" y="3143250"/>
            <a:ext cx="3810000" cy="276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2" name="Picture 4" descr="Картинка 31 из 11141"/>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0063" y="2714625"/>
            <a:ext cx="2857500" cy="3500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Прямоугольник 6"/>
          <p:cNvSpPr/>
          <p:nvPr/>
        </p:nvSpPr>
        <p:spPr>
          <a:xfrm>
            <a:off x="0" y="1857375"/>
            <a:ext cx="3071813" cy="642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4800" dirty="0"/>
              <a:t>источник</a:t>
            </a:r>
          </a:p>
        </p:txBody>
      </p:sp>
      <p:sp>
        <p:nvSpPr>
          <p:cNvPr id="8" name="Прямоугольник 7"/>
          <p:cNvSpPr/>
          <p:nvPr/>
        </p:nvSpPr>
        <p:spPr>
          <a:xfrm>
            <a:off x="5715000" y="1857375"/>
            <a:ext cx="3429000" cy="785813"/>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4800" dirty="0"/>
              <a:t>приёмник</a:t>
            </a:r>
          </a:p>
        </p:txBody>
      </p:sp>
      <p:sp>
        <p:nvSpPr>
          <p:cNvPr id="9" name="Стрелка вправо 8"/>
          <p:cNvSpPr/>
          <p:nvPr/>
        </p:nvSpPr>
        <p:spPr>
          <a:xfrm>
            <a:off x="3071813" y="2000250"/>
            <a:ext cx="2643187"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dirty="0"/>
              <a:t>информация</a:t>
            </a:r>
          </a:p>
        </p:txBody>
      </p:sp>
    </p:spTree>
    <p:extLst>
      <p:ext uri="{BB962C8B-B14F-4D97-AF65-F5344CB8AC3E}">
        <p14:creationId xmlns:p14="http://schemas.microsoft.com/office/powerpoint/2010/main" val="192728926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500" fill="hold"/>
                                        <p:tgtEl>
                                          <p:spTgt spid="7"/>
                                        </p:tgtEl>
                                        <p:attrNameLst>
                                          <p:attrName>ppt_w</p:attrName>
                                        </p:attrNameLst>
                                      </p:cBhvr>
                                      <p:tavLst>
                                        <p:tav tm="0">
                                          <p:val>
                                            <p:fltVal val="0"/>
                                          </p:val>
                                        </p:tav>
                                        <p:tav tm="100000">
                                          <p:val>
                                            <p:strVal val="#ppt_w"/>
                                          </p:val>
                                        </p:tav>
                                      </p:tavLst>
                                    </p:anim>
                                    <p:anim calcmode="lin" valueType="num">
                                      <p:cBhvr>
                                        <p:cTn id="8"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93522" y="242533"/>
            <a:ext cx="7055380" cy="1400530"/>
          </a:xfrm>
        </p:spPr>
        <p:txBody>
          <a:bodyPr/>
          <a:lstStyle/>
          <a:p>
            <a:pPr algn="ctr" eaLnBrk="1" fontAlgn="auto" hangingPunct="1">
              <a:spcAft>
                <a:spcPts val="0"/>
              </a:spcAft>
              <a:defRPr/>
            </a:pPr>
            <a:r>
              <a:rPr lang="en-US" b="1" dirty="0" err="1" smtClean="0"/>
              <a:t>Olfakt</a:t>
            </a:r>
            <a:r>
              <a:rPr lang="en-US" b="1" dirty="0" err="1"/>
              <a:t>u</a:t>
            </a:r>
            <a:r>
              <a:rPr lang="en-US" b="1" dirty="0" err="1" smtClean="0"/>
              <a:t>r</a:t>
            </a:r>
            <a:r>
              <a:rPr lang="en-US" b="1" dirty="0" smtClean="0"/>
              <a:t> </a:t>
            </a:r>
            <a:r>
              <a:rPr lang="en-US" b="1" dirty="0" err="1"/>
              <a:t>axborot</a:t>
            </a:r>
            <a:r>
              <a:rPr lang="en-US" b="1" dirty="0"/>
              <a:t> </a:t>
            </a:r>
            <a:r>
              <a:rPr lang="en-US" b="1" dirty="0" err="1"/>
              <a:t>manbalari</a:t>
            </a:r>
            <a:endParaRPr lang="ru-RU" b="1" dirty="0"/>
          </a:p>
        </p:txBody>
      </p:sp>
      <p:pic>
        <p:nvPicPr>
          <p:cNvPr id="8195" name="Picture 10" descr="Картинка 18 из 13411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85750" y="3429000"/>
            <a:ext cx="4286250" cy="312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6" name="Picture 12" descr="Картинка 30 из 134118"/>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75213" y="1643063"/>
            <a:ext cx="4054475" cy="37480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7" name="Picture 16" descr="http://im3-tub.yandex.net/i?id=303475873-47-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71563" y="1357313"/>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55942968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7584" y="274638"/>
            <a:ext cx="7859216" cy="796925"/>
          </a:xfrm>
        </p:spPr>
        <p:txBody>
          <a:bodyPr/>
          <a:lstStyle/>
          <a:p>
            <a:pPr eaLnBrk="1" fontAlgn="auto" hangingPunct="1">
              <a:spcAft>
                <a:spcPts val="0"/>
              </a:spcAft>
              <a:defRPr/>
            </a:pPr>
            <a:r>
              <a:rPr lang="en-US" dirty="0" err="1"/>
              <a:t>Ta'mi</a:t>
            </a:r>
            <a:r>
              <a:rPr lang="en-US" dirty="0"/>
              <a:t> </a:t>
            </a:r>
            <a:r>
              <a:rPr lang="en-US" dirty="0" err="1"/>
              <a:t>axborot</a:t>
            </a:r>
            <a:r>
              <a:rPr lang="en-US" dirty="0"/>
              <a:t> </a:t>
            </a:r>
            <a:r>
              <a:rPr lang="en-US" dirty="0" err="1"/>
              <a:t>manbalari</a:t>
            </a:r>
            <a:endParaRPr lang="ru-RU" dirty="0"/>
          </a:p>
        </p:txBody>
      </p:sp>
      <p:pic>
        <p:nvPicPr>
          <p:cNvPr id="10243" name="Picture 2" descr="http://im4-tub.yandex.net/i?id=148626834-32-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57188" y="1000125"/>
            <a:ext cx="2016125" cy="2500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4" name="Picture 6" descr="http://im0-tub.yandex.net/i?id=204117880-26-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00813" y="4786313"/>
            <a:ext cx="2300287" cy="1643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5" name="Picture 8" descr="http://im6-tub.yandex.net/i?id=305306961-30-7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858000" y="1071563"/>
            <a:ext cx="1943100" cy="2259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10" descr="http://im5-tub.yandex.net/i?id=86878574-59-7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00500" y="1428750"/>
            <a:ext cx="1106488" cy="1682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7" name="Picture 12" descr="http://im5-tub.yandex.net/i?id=7991757-31-7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00063" y="4714875"/>
            <a:ext cx="1997075"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8" name="Picture 16" descr="http://im3-tub.yandex.net/i?id=190743541-51-7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500438" y="4714875"/>
            <a:ext cx="2239962" cy="1971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9" name="Picture 18" descr="http://im2-tub.yandex.net/i?id=67057034-41-7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rot="3040705">
            <a:off x="2076450" y="3148013"/>
            <a:ext cx="14287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0" name="Picture 20" descr="http://im0-tub.yandex.net/i?id=242223431-14-72"/>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rot="-2685780">
            <a:off x="5710238" y="3281363"/>
            <a:ext cx="1357312" cy="1357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51" name="Picture 22" descr="http://im7-tub.yandex.net/i?id=27957081-47-72"/>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rot="2595308">
            <a:off x="3971925" y="3324225"/>
            <a:ext cx="1225550" cy="1235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50622556"/>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eaLnBrk="1" fontAlgn="auto" hangingPunct="1">
              <a:spcAft>
                <a:spcPts val="0"/>
              </a:spcAft>
              <a:defRPr/>
            </a:pPr>
            <a:r>
              <a:rPr lang="en-US" dirty="0" err="1"/>
              <a:t>Ta'mi</a:t>
            </a:r>
            <a:r>
              <a:rPr lang="en-US" dirty="0"/>
              <a:t> </a:t>
            </a:r>
            <a:r>
              <a:rPr lang="en-US" dirty="0" err="1"/>
              <a:t>axborot</a:t>
            </a:r>
            <a:r>
              <a:rPr lang="en-US" dirty="0"/>
              <a:t> </a:t>
            </a:r>
            <a:r>
              <a:rPr lang="en-US" dirty="0" err="1"/>
              <a:t>manbalari</a:t>
            </a:r>
            <a:endParaRPr lang="ru-RU" dirty="0"/>
          </a:p>
        </p:txBody>
      </p:sp>
      <p:pic>
        <p:nvPicPr>
          <p:cNvPr id="11267" name="Picture 4" descr="http://im2-tub.yandex.net/i?id=30267008-07-7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2938" y="3357563"/>
            <a:ext cx="2786062" cy="2749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Прямоугольник 5"/>
          <p:cNvSpPr/>
          <p:nvPr/>
        </p:nvSpPr>
        <p:spPr>
          <a:xfrm>
            <a:off x="1" y="2000250"/>
            <a:ext cx="3214688" cy="642938"/>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4800" dirty="0"/>
              <a:t>источник</a:t>
            </a:r>
          </a:p>
        </p:txBody>
      </p:sp>
      <p:sp>
        <p:nvSpPr>
          <p:cNvPr id="7" name="Прямоугольник 6"/>
          <p:cNvSpPr/>
          <p:nvPr/>
        </p:nvSpPr>
        <p:spPr>
          <a:xfrm>
            <a:off x="5786438" y="1928813"/>
            <a:ext cx="3357562" cy="78581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4800" dirty="0"/>
              <a:t>приёмник</a:t>
            </a:r>
          </a:p>
        </p:txBody>
      </p:sp>
      <p:sp>
        <p:nvSpPr>
          <p:cNvPr id="8" name="Стрелка вправо 7"/>
          <p:cNvSpPr/>
          <p:nvPr/>
        </p:nvSpPr>
        <p:spPr>
          <a:xfrm>
            <a:off x="3214689" y="2071688"/>
            <a:ext cx="2571749" cy="571500"/>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ru-RU" sz="2400" dirty="0"/>
              <a:t>информация</a:t>
            </a:r>
          </a:p>
        </p:txBody>
      </p:sp>
      <p:pic>
        <p:nvPicPr>
          <p:cNvPr id="11271" name="Picture 6" descr="http://im2-tub.yandex.net/i?id=90084336-22-7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57875" y="3357563"/>
            <a:ext cx="2643188" cy="2643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568940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strVal val="#ppt_h"/>
                                          </p:val>
                                        </p:tav>
                                        <p:tav tm="100000">
                                          <p:val>
                                            <p:strVal val="#ppt_h"/>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17" presetClass="entr" presetSubtype="1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strVal val="#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7" presetClass="entr" presetSubtype="1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p:cTn id="19" dur="500" fill="hold"/>
                                        <p:tgtEl>
                                          <p:spTgt spid="8"/>
                                        </p:tgtEl>
                                        <p:attrNameLst>
                                          <p:attrName>ppt_w</p:attrName>
                                        </p:attrNameLst>
                                      </p:cBhvr>
                                      <p:tavLst>
                                        <p:tav tm="0">
                                          <p:val>
                                            <p:fltVal val="0"/>
                                          </p:val>
                                        </p:tav>
                                        <p:tav tm="100000">
                                          <p:val>
                                            <p:strVal val="#ppt_w"/>
                                          </p:val>
                                        </p:tav>
                                      </p:tavLst>
                                    </p:anim>
                                    <p:anim calcmode="lin" valueType="num">
                                      <p:cBhvr>
                                        <p:cTn id="20" dur="500" fill="hold"/>
                                        <p:tgtEl>
                                          <p:spTgt spid="8"/>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0669"/>
            <a:ext cx="8229600" cy="1143000"/>
          </a:xfrm>
          <a:solidFill>
            <a:srgbClr val="FFC000"/>
          </a:solidFill>
          <a:ln w="76200">
            <a:solidFill>
              <a:schemeClr val="tx2"/>
            </a:solidFill>
          </a:ln>
        </p:spPr>
        <p:txBody>
          <a:bodyPr/>
          <a:lstStyle/>
          <a:p>
            <a:pPr algn="ctr"/>
            <a:r>
              <a:rPr lang="en-US" b="1" dirty="0" smtClean="0">
                <a:solidFill>
                  <a:srgbClr val="FF0000"/>
                </a:solidFill>
              </a:rPr>
              <a:t>AXBOROT, MA’LUMOT VA BILIM</a:t>
            </a:r>
            <a:endParaRPr lang="ru-RU" b="1" dirty="0">
              <a:solidFill>
                <a:srgbClr val="FF0000"/>
              </a:solidFill>
            </a:endParaRPr>
          </a:p>
        </p:txBody>
      </p:sp>
      <p:sp>
        <p:nvSpPr>
          <p:cNvPr id="3" name="Объект 2"/>
          <p:cNvSpPr>
            <a:spLocks noGrp="1"/>
          </p:cNvSpPr>
          <p:nvPr>
            <p:ph idx="1"/>
          </p:nvPr>
        </p:nvSpPr>
        <p:spPr>
          <a:xfrm>
            <a:off x="467544" y="1143000"/>
            <a:ext cx="8229600" cy="4525963"/>
          </a:xfrm>
        </p:spPr>
        <p:txBody>
          <a:bodyPr>
            <a:normAutofit/>
          </a:bodyPr>
          <a:lstStyle/>
          <a:p>
            <a:r>
              <a:rPr lang="en-GB" sz="2400" dirty="0" err="1">
                <a:solidFill>
                  <a:schemeClr val="accent1">
                    <a:lumMod val="20000"/>
                    <a:lumOff val="80000"/>
                  </a:schemeClr>
                </a:solidFill>
              </a:rPr>
              <a:t>Axborot</a:t>
            </a:r>
            <a:r>
              <a:rPr lang="en-GB" sz="2400" dirty="0">
                <a:solidFill>
                  <a:schemeClr val="accent1">
                    <a:lumMod val="20000"/>
                    <a:lumOff val="80000"/>
                  </a:schemeClr>
                </a:solidFill>
              </a:rPr>
              <a:t>   </a:t>
            </a:r>
            <a:r>
              <a:rPr lang="en-GB" sz="2400" dirty="0" err="1">
                <a:solidFill>
                  <a:schemeClr val="accent1">
                    <a:lumMod val="20000"/>
                    <a:lumOff val="80000"/>
                  </a:schemeClr>
                </a:solidFill>
              </a:rPr>
              <a:t>atrof-muhit</a:t>
            </a:r>
            <a:r>
              <a:rPr lang="en-GB" sz="2400" dirty="0">
                <a:solidFill>
                  <a:schemeClr val="accent1">
                    <a:lumMod val="20000"/>
                    <a:lumOff val="80000"/>
                  </a:schemeClr>
                </a:solidFill>
              </a:rPr>
              <a:t> </a:t>
            </a:r>
            <a:r>
              <a:rPr lang="en-GB" sz="2400" dirty="0" err="1">
                <a:solidFill>
                  <a:schemeClr val="accent1">
                    <a:lumMod val="20000"/>
                    <a:lumOff val="80000"/>
                  </a:schemeClr>
                </a:solidFill>
              </a:rPr>
              <a:t>ob’yektlari</a:t>
            </a:r>
            <a:r>
              <a:rPr lang="en-GB" sz="2400" dirty="0">
                <a:solidFill>
                  <a:schemeClr val="accent1">
                    <a:lumMod val="20000"/>
                    <a:lumOff val="80000"/>
                  </a:schemeClr>
                </a:solidFill>
              </a:rPr>
              <a:t> </a:t>
            </a:r>
            <a:r>
              <a:rPr lang="en-GB" sz="2400" dirty="0" err="1">
                <a:solidFill>
                  <a:schemeClr val="accent1">
                    <a:lumMod val="20000"/>
                    <a:lumOff val="80000"/>
                  </a:schemeClr>
                </a:solidFill>
              </a:rPr>
              <a:t>va</a:t>
            </a:r>
            <a:r>
              <a:rPr lang="en-GB" sz="2400" dirty="0">
                <a:solidFill>
                  <a:schemeClr val="accent1">
                    <a:lumMod val="20000"/>
                    <a:lumOff val="80000"/>
                  </a:schemeClr>
                </a:solidFill>
              </a:rPr>
              <a:t> </a:t>
            </a:r>
            <a:r>
              <a:rPr lang="en-GB" sz="2400" dirty="0" err="1">
                <a:solidFill>
                  <a:schemeClr val="accent1">
                    <a:lumMod val="20000"/>
                    <a:lumOff val="80000"/>
                  </a:schemeClr>
                </a:solidFill>
              </a:rPr>
              <a:t>hodisalari</a:t>
            </a:r>
            <a:r>
              <a:rPr lang="en-GB" sz="2400" dirty="0">
                <a:solidFill>
                  <a:schemeClr val="accent1">
                    <a:lumMod val="20000"/>
                    <a:lumOff val="80000"/>
                  </a:schemeClr>
                </a:solidFill>
              </a:rPr>
              <a:t>,  </a:t>
            </a:r>
            <a:r>
              <a:rPr lang="en-GB" sz="2400" dirty="0" err="1">
                <a:solidFill>
                  <a:schemeClr val="accent1">
                    <a:lumMod val="20000"/>
                    <a:lumOff val="80000"/>
                  </a:schemeClr>
                </a:solidFill>
              </a:rPr>
              <a:t>ularning</a:t>
            </a:r>
            <a:r>
              <a:rPr lang="en-GB" sz="2400" dirty="0">
                <a:solidFill>
                  <a:schemeClr val="accent1">
                    <a:lumMod val="20000"/>
                    <a:lumOff val="80000"/>
                  </a:schemeClr>
                </a:solidFill>
              </a:rPr>
              <a:t> </a:t>
            </a:r>
            <a:r>
              <a:rPr lang="en-GB" sz="2400" dirty="0" err="1">
                <a:solidFill>
                  <a:schemeClr val="accent1">
                    <a:lumMod val="20000"/>
                    <a:lumOff val="80000"/>
                  </a:schemeClr>
                </a:solidFill>
              </a:rPr>
              <a:t>o’lchamlari</a:t>
            </a:r>
            <a:r>
              <a:rPr lang="en-GB" sz="2400" dirty="0">
                <a:solidFill>
                  <a:schemeClr val="accent1">
                    <a:lumMod val="20000"/>
                    <a:lumOff val="80000"/>
                  </a:schemeClr>
                </a:solidFill>
              </a:rPr>
              <a:t> </a:t>
            </a:r>
            <a:r>
              <a:rPr lang="en-GB" sz="2400" dirty="0" err="1">
                <a:solidFill>
                  <a:schemeClr val="accent1">
                    <a:lumMod val="20000"/>
                    <a:lumOff val="80000"/>
                  </a:schemeClr>
                </a:solidFill>
              </a:rPr>
              <a:t>va</a:t>
            </a:r>
            <a:r>
              <a:rPr lang="en-GB" sz="2400" dirty="0">
                <a:solidFill>
                  <a:schemeClr val="accent1">
                    <a:lumMod val="20000"/>
                    <a:lumOff val="80000"/>
                  </a:schemeClr>
                </a:solidFill>
              </a:rPr>
              <a:t> </a:t>
            </a:r>
            <a:r>
              <a:rPr lang="en-GB" sz="2400" dirty="0" err="1">
                <a:solidFill>
                  <a:schemeClr val="accent1">
                    <a:lumMod val="20000"/>
                    <a:lumOff val="80000"/>
                  </a:schemeClr>
                </a:solidFill>
              </a:rPr>
              <a:t>holatlari</a:t>
            </a:r>
            <a:r>
              <a:rPr lang="en-GB" sz="2400" dirty="0">
                <a:solidFill>
                  <a:schemeClr val="accent1">
                    <a:lumMod val="20000"/>
                    <a:lumOff val="80000"/>
                  </a:schemeClr>
                </a:solidFill>
              </a:rPr>
              <a:t> </a:t>
            </a:r>
            <a:r>
              <a:rPr lang="en-GB" sz="2400" dirty="0" err="1">
                <a:solidFill>
                  <a:schemeClr val="accent1">
                    <a:lumMod val="20000"/>
                    <a:lumOff val="80000"/>
                  </a:schemeClr>
                </a:solidFill>
              </a:rPr>
              <a:t>to’g’risidagi</a:t>
            </a:r>
            <a:r>
              <a:rPr lang="en-GB" sz="2400" dirty="0">
                <a:solidFill>
                  <a:schemeClr val="accent1">
                    <a:lumMod val="20000"/>
                    <a:lumOff val="80000"/>
                  </a:schemeClr>
                </a:solidFill>
              </a:rPr>
              <a:t> </a:t>
            </a:r>
            <a:r>
              <a:rPr lang="en-GB" sz="2400" dirty="0" err="1" smtClean="0">
                <a:solidFill>
                  <a:schemeClr val="accent1">
                    <a:lumMod val="20000"/>
                    <a:lumOff val="80000"/>
                  </a:schemeClr>
                </a:solidFill>
              </a:rPr>
              <a:t>ma'lumotlardir</a:t>
            </a:r>
            <a:r>
              <a:rPr lang="en-GB" sz="2400" dirty="0" smtClean="0">
                <a:solidFill>
                  <a:schemeClr val="accent1">
                    <a:lumMod val="20000"/>
                    <a:lumOff val="80000"/>
                  </a:schemeClr>
                </a:solidFill>
              </a:rPr>
              <a:t>.</a:t>
            </a:r>
            <a:r>
              <a:rPr lang="en-GB" sz="2400" dirty="0">
                <a:solidFill>
                  <a:schemeClr val="accent1">
                    <a:lumMod val="20000"/>
                    <a:lumOff val="80000"/>
                  </a:schemeClr>
                </a:solidFill>
              </a:rPr>
              <a:t> </a:t>
            </a:r>
            <a:r>
              <a:rPr lang="en-GB" sz="2400" dirty="0" err="1">
                <a:solidFill>
                  <a:schemeClr val="accent1">
                    <a:lumMod val="20000"/>
                    <a:lumOff val="80000"/>
                  </a:schemeClr>
                </a:solidFill>
              </a:rPr>
              <a:t>Informatikada</a:t>
            </a:r>
            <a:r>
              <a:rPr lang="en-GB" sz="2400" dirty="0">
                <a:solidFill>
                  <a:schemeClr val="accent1">
                    <a:lumMod val="20000"/>
                    <a:lumOff val="80000"/>
                  </a:schemeClr>
                </a:solidFill>
              </a:rPr>
              <a:t> </a:t>
            </a:r>
            <a:r>
              <a:rPr lang="en-GB" sz="2400" dirty="0" err="1">
                <a:solidFill>
                  <a:schemeClr val="accent1">
                    <a:lumMod val="20000"/>
                    <a:lumOff val="80000"/>
                  </a:schemeClr>
                </a:solidFill>
              </a:rPr>
              <a:t>axborot</a:t>
            </a:r>
            <a:r>
              <a:rPr lang="en-GB" sz="2400" dirty="0">
                <a:solidFill>
                  <a:schemeClr val="accent1">
                    <a:lumMod val="20000"/>
                    <a:lumOff val="80000"/>
                  </a:schemeClr>
                </a:solidFill>
              </a:rPr>
              <a:t> </a:t>
            </a:r>
            <a:r>
              <a:rPr lang="en-GB" sz="2400" dirty="0" err="1">
                <a:solidFill>
                  <a:schemeClr val="accent1">
                    <a:lumMod val="20000"/>
                    <a:lumOff val="80000"/>
                  </a:schemeClr>
                </a:solidFill>
              </a:rPr>
              <a:t>bilan</a:t>
            </a:r>
            <a:r>
              <a:rPr lang="en-GB" sz="2400" dirty="0">
                <a:solidFill>
                  <a:schemeClr val="accent1">
                    <a:lumMod val="20000"/>
                    <a:lumOff val="80000"/>
                  </a:schemeClr>
                </a:solidFill>
              </a:rPr>
              <a:t> </a:t>
            </a:r>
            <a:r>
              <a:rPr lang="en-GB" sz="2400" dirty="0" err="1">
                <a:solidFill>
                  <a:schemeClr val="accent1">
                    <a:lumMod val="20000"/>
                    <a:lumOff val="80000"/>
                  </a:schemeClr>
                </a:solidFill>
              </a:rPr>
              <a:t>bir</a:t>
            </a:r>
            <a:r>
              <a:rPr lang="en-GB" sz="2400" dirty="0">
                <a:solidFill>
                  <a:schemeClr val="accent1">
                    <a:lumMod val="20000"/>
                    <a:lumOff val="80000"/>
                  </a:schemeClr>
                </a:solidFill>
              </a:rPr>
              <a:t> </a:t>
            </a:r>
            <a:r>
              <a:rPr lang="en-GB" sz="2400" dirty="0" err="1">
                <a:solidFill>
                  <a:schemeClr val="accent1">
                    <a:lumMod val="20000"/>
                    <a:lumOff val="80000"/>
                  </a:schemeClr>
                </a:solidFill>
              </a:rPr>
              <a:t>qatorda</a:t>
            </a:r>
            <a:r>
              <a:rPr lang="en-GB" sz="2400" dirty="0">
                <a:solidFill>
                  <a:schemeClr val="accent1">
                    <a:lumMod val="20000"/>
                    <a:lumOff val="80000"/>
                  </a:schemeClr>
                </a:solidFill>
              </a:rPr>
              <a:t>  </a:t>
            </a:r>
            <a:r>
              <a:rPr lang="en-GB" sz="2400" dirty="0" err="1">
                <a:solidFill>
                  <a:schemeClr val="accent1">
                    <a:lumMod val="20000"/>
                    <a:lumOff val="80000"/>
                  </a:schemeClr>
                </a:solidFill>
              </a:rPr>
              <a:t>ma'lumotlar</a:t>
            </a:r>
            <a:r>
              <a:rPr lang="en-GB" sz="2400" dirty="0">
                <a:solidFill>
                  <a:schemeClr val="accent1">
                    <a:lumMod val="20000"/>
                    <a:lumOff val="80000"/>
                  </a:schemeClr>
                </a:solidFill>
              </a:rPr>
              <a:t> </a:t>
            </a:r>
            <a:r>
              <a:rPr lang="en-GB" sz="2400" dirty="0" err="1">
                <a:solidFill>
                  <a:schemeClr val="accent1">
                    <a:lumMod val="20000"/>
                    <a:lumOff val="80000"/>
                  </a:schemeClr>
                </a:solidFill>
              </a:rPr>
              <a:t>tushunchasi</a:t>
            </a:r>
            <a:r>
              <a:rPr lang="en-GB" sz="2400" dirty="0">
                <a:solidFill>
                  <a:schemeClr val="accent1">
                    <a:lumMod val="20000"/>
                    <a:lumOff val="80000"/>
                  </a:schemeClr>
                </a:solidFill>
              </a:rPr>
              <a:t> ham k</a:t>
            </a:r>
            <a:r>
              <a:rPr lang="ru-RU" sz="2400" dirty="0">
                <a:solidFill>
                  <a:schemeClr val="accent1">
                    <a:lumMod val="20000"/>
                    <a:lumOff val="80000"/>
                  </a:schemeClr>
                </a:solidFill>
              </a:rPr>
              <a:t>е</a:t>
            </a:r>
            <a:r>
              <a:rPr lang="en-GB" sz="2400" dirty="0" err="1">
                <a:solidFill>
                  <a:schemeClr val="accent1">
                    <a:lumMod val="20000"/>
                    <a:lumOff val="80000"/>
                  </a:schemeClr>
                </a:solidFill>
              </a:rPr>
              <a:t>ng</a:t>
            </a:r>
            <a:r>
              <a:rPr lang="en-GB" sz="2400" dirty="0">
                <a:solidFill>
                  <a:schemeClr val="accent1">
                    <a:lumMod val="20000"/>
                    <a:lumOff val="80000"/>
                  </a:schemeClr>
                </a:solidFill>
              </a:rPr>
              <a:t> </a:t>
            </a:r>
            <a:r>
              <a:rPr lang="en-GB" sz="2400" dirty="0" err="1">
                <a:solidFill>
                  <a:schemeClr val="accent1">
                    <a:lumMod val="20000"/>
                    <a:lumOff val="80000"/>
                  </a:schemeClr>
                </a:solidFill>
              </a:rPr>
              <a:t>qo’llaniladi</a:t>
            </a:r>
            <a:r>
              <a:rPr lang="en-GB" sz="2400" dirty="0">
                <a:solidFill>
                  <a:schemeClr val="accent1">
                    <a:lumMod val="20000"/>
                    <a:lumOff val="80000"/>
                  </a:schemeClr>
                </a:solidFill>
              </a:rPr>
              <a:t>.</a:t>
            </a:r>
            <a:endParaRPr lang="ru-RU" sz="2400" dirty="0">
              <a:solidFill>
                <a:schemeClr val="accent1">
                  <a:lumMod val="20000"/>
                  <a:lumOff val="80000"/>
                </a:schemeClr>
              </a:solidFill>
            </a:endParaRPr>
          </a:p>
        </p:txBody>
      </p:sp>
      <p:pic>
        <p:nvPicPr>
          <p:cNvPr id="1026" name="Picture 2" descr="D:\оооо\science pic.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036319" y="2874268"/>
            <a:ext cx="4860032" cy="371703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735590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4098" name="Rectangle 4"/>
          <p:cNvSpPr>
            <a:spLocks noGrp="1" noChangeArrowheads="1"/>
          </p:cNvSpPr>
          <p:nvPr>
            <p:ph type="title" idx="4294967295"/>
          </p:nvPr>
        </p:nvSpPr>
        <p:spPr>
          <a:xfrm>
            <a:off x="468313" y="404813"/>
            <a:ext cx="8243887" cy="233362"/>
          </a:xfrm>
        </p:spPr>
        <p:txBody>
          <a:bodyPr/>
          <a:lstStyle/>
          <a:p>
            <a:pPr algn="ctr" eaLnBrk="1" hangingPunct="1"/>
            <a:r>
              <a:rPr lang="uz-Cyrl-UZ" b="1" dirty="0" smtClean="0"/>
              <a:t>Ахборот тушунчаси</a:t>
            </a:r>
            <a:endParaRPr lang="ru-RU" b="1" dirty="0" smtClean="0"/>
          </a:p>
        </p:txBody>
      </p:sp>
      <p:grpSp>
        <p:nvGrpSpPr>
          <p:cNvPr id="4099" name="Group 27"/>
          <p:cNvGrpSpPr>
            <a:grpSpLocks/>
          </p:cNvGrpSpPr>
          <p:nvPr/>
        </p:nvGrpSpPr>
        <p:grpSpPr bwMode="auto">
          <a:xfrm>
            <a:off x="611188" y="1052513"/>
            <a:ext cx="8135937" cy="4752975"/>
            <a:chOff x="385" y="436"/>
            <a:chExt cx="5125" cy="3629"/>
          </a:xfrm>
        </p:grpSpPr>
        <p:sp>
          <p:nvSpPr>
            <p:cNvPr id="4102" name="AutoShape 26"/>
            <p:cNvSpPr>
              <a:spLocks noChangeArrowheads="1"/>
            </p:cNvSpPr>
            <p:nvPr/>
          </p:nvSpPr>
          <p:spPr bwMode="auto">
            <a:xfrm rot="6636573">
              <a:off x="1771" y="1485"/>
              <a:ext cx="318" cy="818"/>
            </a:xfrm>
            <a:prstGeom prst="downArrow">
              <a:avLst>
                <a:gd name="adj1" fmla="val 50000"/>
                <a:gd name="adj2" fmla="val 64308"/>
              </a:avLst>
            </a:prstGeom>
            <a:solidFill>
              <a:schemeClr val="accent1"/>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3" name="AutoShape 25"/>
            <p:cNvSpPr>
              <a:spLocks noChangeArrowheads="1"/>
            </p:cNvSpPr>
            <p:nvPr/>
          </p:nvSpPr>
          <p:spPr bwMode="auto">
            <a:xfrm rot="-3852451">
              <a:off x="3537" y="1839"/>
              <a:ext cx="450" cy="1043"/>
            </a:xfrm>
            <a:prstGeom prst="downArrow">
              <a:avLst>
                <a:gd name="adj1" fmla="val 39852"/>
                <a:gd name="adj2" fmla="val 57226"/>
              </a:avLst>
            </a:prstGeom>
            <a:solidFill>
              <a:schemeClr val="accent1"/>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4" name="Oval 14"/>
            <p:cNvSpPr>
              <a:spLocks noChangeArrowheads="1"/>
            </p:cNvSpPr>
            <p:nvPr/>
          </p:nvSpPr>
          <p:spPr bwMode="auto">
            <a:xfrm>
              <a:off x="2154" y="2931"/>
              <a:ext cx="1542" cy="1134"/>
            </a:xfrm>
            <a:prstGeom prst="ellipse">
              <a:avLst/>
            </a:prstGeom>
            <a:solidFill>
              <a:srgbClr val="CCFFFF"/>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CFFFF"/>
              </a:extrusionClr>
              <a:contourClr>
                <a:srgbClr val="CCFFFF"/>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5" name="Oval 11"/>
            <p:cNvSpPr>
              <a:spLocks noChangeArrowheads="1"/>
            </p:cNvSpPr>
            <p:nvPr/>
          </p:nvSpPr>
          <p:spPr bwMode="auto">
            <a:xfrm>
              <a:off x="385" y="2387"/>
              <a:ext cx="1452" cy="1315"/>
            </a:xfrm>
            <a:prstGeom prst="ellipse">
              <a:avLst/>
            </a:prstGeom>
            <a:solidFill>
              <a:srgbClr val="CCFFFF"/>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CFFFF"/>
              </a:extrusionClr>
              <a:contourClr>
                <a:srgbClr val="CCFFFF"/>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6" name="Oval 12"/>
            <p:cNvSpPr>
              <a:spLocks noChangeArrowheads="1"/>
            </p:cNvSpPr>
            <p:nvPr/>
          </p:nvSpPr>
          <p:spPr bwMode="auto">
            <a:xfrm>
              <a:off x="2018" y="436"/>
              <a:ext cx="1406" cy="908"/>
            </a:xfrm>
            <a:prstGeom prst="ellipse">
              <a:avLst/>
            </a:prstGeom>
            <a:solidFill>
              <a:srgbClr val="CCFFFF"/>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CFFFF"/>
              </a:extrusionClr>
              <a:contourClr>
                <a:srgbClr val="CCFFFF"/>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7" name="AutoShape 7"/>
            <p:cNvSpPr>
              <a:spLocks noChangeArrowheads="1"/>
            </p:cNvSpPr>
            <p:nvPr/>
          </p:nvSpPr>
          <p:spPr bwMode="auto">
            <a:xfrm rot="4057382">
              <a:off x="1877" y="2223"/>
              <a:ext cx="318" cy="727"/>
            </a:xfrm>
            <a:prstGeom prst="downArrow">
              <a:avLst>
                <a:gd name="adj1" fmla="val 50000"/>
                <a:gd name="adj2" fmla="val 57154"/>
              </a:avLst>
            </a:prstGeom>
            <a:solidFill>
              <a:schemeClr val="accent1"/>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8" name="AutoShape 8"/>
            <p:cNvSpPr>
              <a:spLocks noChangeArrowheads="1"/>
            </p:cNvSpPr>
            <p:nvPr/>
          </p:nvSpPr>
          <p:spPr bwMode="auto">
            <a:xfrm>
              <a:off x="2835" y="2432"/>
              <a:ext cx="318" cy="635"/>
            </a:xfrm>
            <a:prstGeom prst="downArrow">
              <a:avLst>
                <a:gd name="adj1" fmla="val 50000"/>
                <a:gd name="adj2" fmla="val 49921"/>
              </a:avLst>
            </a:prstGeom>
            <a:solidFill>
              <a:schemeClr val="accent1"/>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09" name="AutoShape 9"/>
            <p:cNvSpPr>
              <a:spLocks noChangeArrowheads="1"/>
            </p:cNvSpPr>
            <p:nvPr/>
          </p:nvSpPr>
          <p:spPr bwMode="auto">
            <a:xfrm rot="-6803629">
              <a:off x="3292" y="1252"/>
              <a:ext cx="450" cy="911"/>
            </a:xfrm>
            <a:prstGeom prst="downArrow">
              <a:avLst>
                <a:gd name="adj1" fmla="val 39852"/>
                <a:gd name="adj2" fmla="val 49983"/>
              </a:avLst>
            </a:prstGeom>
            <a:solidFill>
              <a:schemeClr val="accent1"/>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10" name="AutoShape 10"/>
            <p:cNvSpPr>
              <a:spLocks noChangeArrowheads="1"/>
            </p:cNvSpPr>
            <p:nvPr/>
          </p:nvSpPr>
          <p:spPr bwMode="auto">
            <a:xfrm rot="10629203">
              <a:off x="2611" y="1161"/>
              <a:ext cx="318" cy="590"/>
            </a:xfrm>
            <a:prstGeom prst="downArrow">
              <a:avLst>
                <a:gd name="adj1" fmla="val 50000"/>
                <a:gd name="adj2" fmla="val 46384"/>
              </a:avLst>
            </a:prstGeom>
            <a:solidFill>
              <a:schemeClr val="accent1"/>
            </a:solidFill>
            <a:ln w="9525">
              <a:miter lim="800000"/>
              <a:headEnd/>
              <a:tailEnd/>
            </a:ln>
            <a:scene3d>
              <a:camera prst="legacyPerspectiveFront">
                <a:rot lat="20099996" lon="1500000" rev="0"/>
              </a:camera>
              <a:lightRig rig="legacyFlat4" dir="b"/>
            </a:scene3d>
            <a:sp3d extrusionH="430200" prstMaterial="legacyMatte">
              <a:bevelT w="13500" h="13500" prst="angle"/>
              <a:bevelB w="13500" h="13500" prst="angle"/>
              <a:extrusionClr>
                <a:schemeClr val="accent1"/>
              </a:extrusionClr>
              <a:contourClr>
                <a:schemeClr val="accent1"/>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11" name="Oval 5"/>
            <p:cNvSpPr>
              <a:spLocks noChangeArrowheads="1"/>
            </p:cNvSpPr>
            <p:nvPr/>
          </p:nvSpPr>
          <p:spPr bwMode="auto">
            <a:xfrm>
              <a:off x="2200" y="1616"/>
              <a:ext cx="1134" cy="998"/>
            </a:xfrm>
            <a:prstGeom prst="ellipse">
              <a:avLst/>
            </a:prstGeom>
            <a:solidFill>
              <a:srgbClr val="FF99CC"/>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FF99CC"/>
              </a:extrusionClr>
              <a:contourClr>
                <a:srgbClr val="FF99CC"/>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12" name="Text Box 6"/>
            <p:cNvSpPr txBox="1">
              <a:spLocks noChangeArrowheads="1"/>
            </p:cNvSpPr>
            <p:nvPr/>
          </p:nvSpPr>
          <p:spPr bwMode="auto">
            <a:xfrm>
              <a:off x="2381" y="1979"/>
              <a:ext cx="862" cy="2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spcBef>
                  <a:spcPct val="50000"/>
                </a:spcBef>
              </a:pPr>
              <a:r>
                <a:rPr lang="uz-Cyrl-UZ"/>
                <a:t>АХБОРОТ</a:t>
              </a:r>
              <a:endParaRPr lang="ru-RU"/>
            </a:p>
          </p:txBody>
        </p:sp>
        <p:sp>
          <p:nvSpPr>
            <p:cNvPr id="4113" name="Oval 13"/>
            <p:cNvSpPr>
              <a:spLocks noChangeArrowheads="1"/>
            </p:cNvSpPr>
            <p:nvPr/>
          </p:nvSpPr>
          <p:spPr bwMode="auto">
            <a:xfrm>
              <a:off x="3787" y="572"/>
              <a:ext cx="1497" cy="1361"/>
            </a:xfrm>
            <a:prstGeom prst="ellipse">
              <a:avLst/>
            </a:prstGeom>
            <a:solidFill>
              <a:srgbClr val="CCFFFF"/>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CFFFF"/>
              </a:extrusionClr>
              <a:contourClr>
                <a:srgbClr val="CCFFFF"/>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14" name="Rectangle 15"/>
            <p:cNvSpPr>
              <a:spLocks noChangeArrowheads="1"/>
            </p:cNvSpPr>
            <p:nvPr/>
          </p:nvSpPr>
          <p:spPr bwMode="auto">
            <a:xfrm>
              <a:off x="748" y="2615"/>
              <a:ext cx="953"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uz-Cyrl-UZ" sz="1000"/>
                <a:t>Тақдим этилишидан қатий назар шахс, предмет, далил, воқеа, ходиса ва жараёнлар хақидаги маълумотлар.,</a:t>
              </a:r>
              <a:endParaRPr lang="ru-RU" sz="1000"/>
            </a:p>
          </p:txBody>
        </p:sp>
        <p:sp>
          <p:nvSpPr>
            <p:cNvPr id="4115" name="Rectangle 16"/>
            <p:cNvSpPr>
              <a:spLocks noChangeArrowheads="1"/>
            </p:cNvSpPr>
            <p:nvPr/>
          </p:nvSpPr>
          <p:spPr bwMode="auto">
            <a:xfrm rot="10701423" flipV="1">
              <a:off x="4105" y="935"/>
              <a:ext cx="1046"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uz-Cyrl-UZ" sz="1000"/>
                <a:t>.Далил, воқеа, ходиса, предмет, жараён каби о</a:t>
              </a:r>
              <a:r>
                <a:rPr lang="ru-RU" sz="1000"/>
                <a:t>б</a:t>
              </a:r>
              <a:r>
                <a:rPr lang="uz-Cyrl-UZ" sz="1000"/>
                <a:t>ъектлар хақидаги билим хамда тушунчалар ёки буйруқлар.,</a:t>
              </a:r>
              <a:endParaRPr lang="ru-RU" sz="1000"/>
            </a:p>
          </p:txBody>
        </p:sp>
        <p:sp>
          <p:nvSpPr>
            <p:cNvPr id="4116" name="Rectangle 17"/>
            <p:cNvSpPr>
              <a:spLocks noChangeArrowheads="1"/>
            </p:cNvSpPr>
            <p:nvPr/>
          </p:nvSpPr>
          <p:spPr bwMode="auto">
            <a:xfrm>
              <a:off x="2426" y="3158"/>
              <a:ext cx="1134" cy="8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uz-Cyrl-UZ" sz="1000"/>
                <a:t> Маълум хос матнда аниқ маънога эга тушунчаларни ичига олган далил, воқеа, ходиса, предмет, жараён, тақдимот каби объектлар хақидаги билимлар мажмуи,</a:t>
              </a:r>
              <a:endParaRPr lang="ru-RU" sz="1000"/>
            </a:p>
          </p:txBody>
        </p:sp>
        <p:sp>
          <p:nvSpPr>
            <p:cNvPr id="4117" name="Oval 21"/>
            <p:cNvSpPr>
              <a:spLocks noChangeArrowheads="1"/>
            </p:cNvSpPr>
            <p:nvPr/>
          </p:nvSpPr>
          <p:spPr bwMode="auto">
            <a:xfrm>
              <a:off x="3923" y="2160"/>
              <a:ext cx="1587" cy="1588"/>
            </a:xfrm>
            <a:prstGeom prst="ellipse">
              <a:avLst/>
            </a:prstGeom>
            <a:solidFill>
              <a:srgbClr val="CCFFFF"/>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CFFFF"/>
              </a:extrusionClr>
              <a:contourClr>
                <a:srgbClr val="CCFFFF"/>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18" name="Oval 22"/>
            <p:cNvSpPr>
              <a:spLocks noChangeArrowheads="1"/>
            </p:cNvSpPr>
            <p:nvPr/>
          </p:nvSpPr>
          <p:spPr bwMode="auto">
            <a:xfrm>
              <a:off x="430" y="754"/>
              <a:ext cx="1361" cy="1270"/>
            </a:xfrm>
            <a:prstGeom prst="ellipse">
              <a:avLst/>
            </a:prstGeom>
            <a:solidFill>
              <a:srgbClr val="CCFFFF"/>
            </a:solidFill>
            <a:ln w="9525">
              <a:round/>
              <a:headEnd/>
              <a:tailEnd/>
            </a:ln>
            <a:scene3d>
              <a:camera prst="legacyPerspectiveFront">
                <a:rot lat="20099996" lon="1500000" rev="0"/>
              </a:camera>
              <a:lightRig rig="legacyFlat4" dir="b"/>
            </a:scene3d>
            <a:sp3d extrusionH="430200" prstMaterial="legacyMatte">
              <a:bevelT w="13500" h="13500" prst="angle"/>
              <a:bevelB w="13500" h="13500" prst="angle"/>
              <a:extrusionClr>
                <a:srgbClr val="CCFFFF"/>
              </a:extrusionClr>
              <a:contourClr>
                <a:srgbClr val="CCFFFF"/>
              </a:contourClr>
            </a:sp3d>
          </p:spPr>
          <p:txBody>
            <a:bodyPr wrap="none" anchor="ctr">
              <a:flatTx/>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4119" name="Rectangle 19"/>
            <p:cNvSpPr>
              <a:spLocks noChangeArrowheads="1"/>
            </p:cNvSpPr>
            <p:nvPr/>
          </p:nvSpPr>
          <p:spPr bwMode="auto">
            <a:xfrm>
              <a:off x="583" y="980"/>
              <a:ext cx="1134" cy="76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uz-Cyrl-UZ" sz="1000"/>
                <a:t> Турли объектларнинг ўзаро ишлашида рўй берувчи акс этиш жараёнининг актив харакатларни таъминлаш учун яроқли натижалари. </a:t>
              </a:r>
              <a:endParaRPr lang="ru-RU" sz="1000"/>
            </a:p>
          </p:txBody>
        </p:sp>
        <p:sp>
          <p:nvSpPr>
            <p:cNvPr id="4120" name="Rectangle 18"/>
            <p:cNvSpPr>
              <a:spLocks noChangeArrowheads="1"/>
            </p:cNvSpPr>
            <p:nvPr/>
          </p:nvSpPr>
          <p:spPr bwMode="auto">
            <a:xfrm>
              <a:off x="4241" y="2478"/>
              <a:ext cx="1134" cy="6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uz-Cyrl-UZ" sz="1000"/>
                <a:t>Қизиқиш уйғотиши мумкин бўлган ва сақланиши ва қайта ишланиши лозим бўлган жами далил ва маълумотлар. </a:t>
              </a:r>
              <a:endParaRPr lang="ru-RU" sz="1000"/>
            </a:p>
          </p:txBody>
        </p:sp>
        <p:sp>
          <p:nvSpPr>
            <p:cNvPr id="4121" name="Rectangle 24"/>
            <p:cNvSpPr>
              <a:spLocks noChangeArrowheads="1"/>
            </p:cNvSpPr>
            <p:nvPr/>
          </p:nvSpPr>
          <p:spPr bwMode="auto">
            <a:xfrm>
              <a:off x="2200" y="663"/>
              <a:ext cx="1089" cy="41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uz-Cyrl-UZ" sz="1200"/>
                <a:t> Акс этилган хилма хиллик.</a:t>
              </a:r>
              <a:r>
                <a:rPr lang="uz-Cyrl-UZ"/>
                <a:t>  </a:t>
              </a:r>
              <a:endParaRPr lang="ru-RU"/>
            </a:p>
          </p:txBody>
        </p:sp>
      </p:grpSp>
    </p:spTree>
    <p:extLst>
      <p:ext uri="{BB962C8B-B14F-4D97-AF65-F5344CB8AC3E}">
        <p14:creationId xmlns:p14="http://schemas.microsoft.com/office/powerpoint/2010/main" val="2082967041"/>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3"/>
          <p:cNvSpPr>
            <a:spLocks noGrp="1" noChangeArrowheads="1"/>
          </p:cNvSpPr>
          <p:nvPr>
            <p:ph type="body" idx="1"/>
          </p:nvPr>
        </p:nvSpPr>
        <p:spPr>
          <a:xfrm>
            <a:off x="395288" y="1341438"/>
            <a:ext cx="8353425" cy="1150937"/>
          </a:xfrm>
        </p:spPr>
        <p:txBody>
          <a:bodyPr>
            <a:normAutofit lnSpcReduction="10000"/>
          </a:bodyPr>
          <a:lstStyle/>
          <a:p>
            <a:pPr algn="ctr" eaLnBrk="1" hangingPunct="1">
              <a:lnSpc>
                <a:spcPct val="90000"/>
              </a:lnSpc>
              <a:spcBef>
                <a:spcPct val="10000"/>
              </a:spcBef>
            </a:pPr>
            <a:r>
              <a:rPr lang="uz-Cyrl-UZ" sz="1600" b="1" dirty="0" smtClean="0"/>
              <a:t>Ахборотларни узатиш турли хил усулларда, яъни хабарчи ёрдамида, почта  орқали,  транспорт воситалари ёрдамида,  алоқа тармоғидан узоқ масофага узатиш ёрдамида амалга оширилади. Алоқа тармоғи бўйича узоқ масофага  узатиш усулида маълумотларни узатиш вақтини сезиларли даражада камайтиради.</a:t>
            </a:r>
            <a:endParaRPr lang="ru-RU" sz="1600" b="1" dirty="0" smtClean="0"/>
          </a:p>
          <a:p>
            <a:pPr algn="ctr" eaLnBrk="1" hangingPunct="1">
              <a:lnSpc>
                <a:spcPct val="90000"/>
              </a:lnSpc>
              <a:spcBef>
                <a:spcPct val="10000"/>
              </a:spcBef>
            </a:pPr>
            <a:endParaRPr lang="ru-RU" sz="1600" b="1" dirty="0" smtClean="0"/>
          </a:p>
        </p:txBody>
      </p:sp>
      <p:sp>
        <p:nvSpPr>
          <p:cNvPr id="5123" name="Rectangle 4"/>
          <p:cNvSpPr>
            <a:spLocks noGrp="1" noChangeArrowheads="1"/>
          </p:cNvSpPr>
          <p:nvPr>
            <p:ph type="title"/>
          </p:nvPr>
        </p:nvSpPr>
        <p:spPr>
          <a:xfrm>
            <a:off x="457200" y="274638"/>
            <a:ext cx="8229600" cy="850900"/>
          </a:xfrm>
        </p:spPr>
        <p:txBody>
          <a:bodyPr anchor="b"/>
          <a:lstStyle/>
          <a:p>
            <a:pPr algn="ctr" eaLnBrk="1" hangingPunct="1"/>
            <a:r>
              <a:rPr lang="uz-Cyrl-UZ" b="1" dirty="0" smtClean="0"/>
              <a:t>Ахборотларни узатиш</a:t>
            </a:r>
            <a:r>
              <a:rPr lang="uz-Cyrl-UZ" dirty="0" smtClean="0"/>
              <a:t> </a:t>
            </a:r>
            <a:endParaRPr lang="ru-RU" dirty="0" smtClean="0"/>
          </a:p>
        </p:txBody>
      </p:sp>
      <p:pic>
        <p:nvPicPr>
          <p:cNvPr id="5124" name="Picture 5"/>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288" y="3314700"/>
            <a:ext cx="2736850"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5125" name="Group 6"/>
          <p:cNvGrpSpPr>
            <a:grpSpLocks noChangeAspect="1"/>
          </p:cNvGrpSpPr>
          <p:nvPr/>
        </p:nvGrpSpPr>
        <p:grpSpPr bwMode="auto">
          <a:xfrm>
            <a:off x="3276600" y="2636838"/>
            <a:ext cx="5686425" cy="4024312"/>
            <a:chOff x="2421" y="3342"/>
            <a:chExt cx="8640" cy="6660"/>
          </a:xfrm>
        </p:grpSpPr>
        <p:sp>
          <p:nvSpPr>
            <p:cNvPr id="5127" name="AutoShape 7"/>
            <p:cNvSpPr>
              <a:spLocks noChangeAspect="1" noChangeArrowheads="1"/>
            </p:cNvSpPr>
            <p:nvPr/>
          </p:nvSpPr>
          <p:spPr bwMode="auto">
            <a:xfrm>
              <a:off x="2421" y="3342"/>
              <a:ext cx="8640" cy="66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28" name="AutoShape 8"/>
            <p:cNvSpPr>
              <a:spLocks noChangeArrowheads="1"/>
            </p:cNvSpPr>
            <p:nvPr/>
          </p:nvSpPr>
          <p:spPr bwMode="auto">
            <a:xfrm flipH="1">
              <a:off x="6201" y="4962"/>
              <a:ext cx="180" cy="360"/>
            </a:xfrm>
            <a:prstGeom prst="moon">
              <a:avLst>
                <a:gd name="adj" fmla="val 27778"/>
              </a:avLst>
            </a:prstGeom>
            <a:gradFill rotWithShape="1">
              <a:gsLst>
                <a:gs pos="0">
                  <a:srgbClr val="FFFF99"/>
                </a:gs>
                <a:gs pos="50000">
                  <a:srgbClr val="FFCC00"/>
                </a:gs>
                <a:gs pos="100000">
                  <a:srgbClr val="FFFF99"/>
                </a:gs>
              </a:gsLst>
              <a:lin ang="5400000" scaled="1"/>
            </a:gradFill>
            <a:ln w="9525" algn="ctr">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pic>
          <p:nvPicPr>
            <p:cNvPr id="5129" name="Picture 9" descr="j030125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141" y="4062"/>
              <a:ext cx="2880" cy="23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0" name="Picture 10" descr="j02407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082" y="4062"/>
              <a:ext cx="1552" cy="23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31" name="AutoShape 11"/>
            <p:cNvSpPr>
              <a:spLocks noChangeArrowheads="1"/>
            </p:cNvSpPr>
            <p:nvPr/>
          </p:nvSpPr>
          <p:spPr bwMode="auto">
            <a:xfrm flipH="1">
              <a:off x="6561" y="4782"/>
              <a:ext cx="360" cy="720"/>
            </a:xfrm>
            <a:prstGeom prst="moon">
              <a:avLst>
                <a:gd name="adj" fmla="val 38611"/>
              </a:avLst>
            </a:prstGeom>
            <a:gradFill rotWithShape="1">
              <a:gsLst>
                <a:gs pos="0">
                  <a:srgbClr val="FFFF99"/>
                </a:gs>
                <a:gs pos="50000">
                  <a:srgbClr val="FFCC00"/>
                </a:gs>
                <a:gs pos="100000">
                  <a:srgbClr val="FFFF99"/>
                </a:gs>
              </a:gsLst>
              <a:lin ang="5400000" scaled="1"/>
            </a:gradFill>
            <a:ln w="9525" algn="ctr">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32" name="AutoShape 12"/>
            <p:cNvSpPr>
              <a:spLocks noChangeArrowheads="1"/>
            </p:cNvSpPr>
            <p:nvPr/>
          </p:nvSpPr>
          <p:spPr bwMode="auto">
            <a:xfrm flipH="1">
              <a:off x="7101" y="4602"/>
              <a:ext cx="361" cy="1080"/>
            </a:xfrm>
            <a:prstGeom prst="moon">
              <a:avLst>
                <a:gd name="adj" fmla="val 27778"/>
              </a:avLst>
            </a:prstGeom>
            <a:gradFill rotWithShape="1">
              <a:gsLst>
                <a:gs pos="0">
                  <a:srgbClr val="FFFF99"/>
                </a:gs>
                <a:gs pos="50000">
                  <a:srgbClr val="FFCC00"/>
                </a:gs>
                <a:gs pos="100000">
                  <a:srgbClr val="FFFF99"/>
                </a:gs>
              </a:gsLst>
              <a:lin ang="5400000" scaled="1"/>
            </a:gradFill>
            <a:ln w="9525" algn="ctr">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33" name="AutoShape 13"/>
            <p:cNvSpPr>
              <a:spLocks noChangeArrowheads="1"/>
            </p:cNvSpPr>
            <p:nvPr/>
          </p:nvSpPr>
          <p:spPr bwMode="auto">
            <a:xfrm flipH="1">
              <a:off x="7821" y="4422"/>
              <a:ext cx="540" cy="1440"/>
            </a:xfrm>
            <a:prstGeom prst="moon">
              <a:avLst>
                <a:gd name="adj" fmla="val 23704"/>
              </a:avLst>
            </a:prstGeom>
            <a:gradFill rotWithShape="1">
              <a:gsLst>
                <a:gs pos="0">
                  <a:srgbClr val="FFFF99"/>
                </a:gs>
                <a:gs pos="50000">
                  <a:srgbClr val="FFCC00"/>
                </a:gs>
                <a:gs pos="100000">
                  <a:srgbClr val="FFFF99"/>
                </a:gs>
              </a:gsLst>
              <a:lin ang="5400000" scaled="1"/>
            </a:gradFill>
            <a:ln w="9525" algn="ctr">
              <a:solidFill>
                <a:srgbClr val="0000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34" name="Text Box 14"/>
            <p:cNvSpPr txBox="1">
              <a:spLocks noChangeArrowheads="1"/>
            </p:cNvSpPr>
            <p:nvPr/>
          </p:nvSpPr>
          <p:spPr bwMode="auto">
            <a:xfrm>
              <a:off x="6561" y="5862"/>
              <a:ext cx="1260" cy="36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35" name="Text Box 15"/>
            <p:cNvSpPr txBox="1">
              <a:spLocks noChangeArrowheads="1"/>
            </p:cNvSpPr>
            <p:nvPr/>
          </p:nvSpPr>
          <p:spPr bwMode="auto">
            <a:xfrm>
              <a:off x="3141" y="3522"/>
              <a:ext cx="1620" cy="54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sz="1200" b="1"/>
                <a:t>Юборувчи</a:t>
              </a:r>
              <a:endParaRPr lang="ru-RU"/>
            </a:p>
          </p:txBody>
        </p:sp>
        <p:sp>
          <p:nvSpPr>
            <p:cNvPr id="5136" name="Text Box 16"/>
            <p:cNvSpPr txBox="1">
              <a:spLocks noChangeArrowheads="1"/>
            </p:cNvSpPr>
            <p:nvPr/>
          </p:nvSpPr>
          <p:spPr bwMode="auto">
            <a:xfrm>
              <a:off x="8541" y="3522"/>
              <a:ext cx="2160" cy="54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lgn="ctr" eaLnBrk="1" hangingPunct="1"/>
              <a:r>
                <a:rPr lang="ru-RU" sz="1200" b="1"/>
                <a:t>Қабул қилувчи</a:t>
              </a:r>
            </a:p>
            <a:p>
              <a:pPr eaLnBrk="1" hangingPunct="1"/>
              <a:endParaRPr lang="ru-RU"/>
            </a:p>
          </p:txBody>
        </p:sp>
        <p:sp>
          <p:nvSpPr>
            <p:cNvPr id="5137" name="Text Box 17"/>
            <p:cNvSpPr txBox="1">
              <a:spLocks noChangeArrowheads="1"/>
            </p:cNvSpPr>
            <p:nvPr/>
          </p:nvSpPr>
          <p:spPr bwMode="auto">
            <a:xfrm>
              <a:off x="6201" y="3702"/>
              <a:ext cx="1800" cy="54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uz-Cyrl-UZ" sz="1200" b="1"/>
                <a:t>Ҳ</a:t>
              </a:r>
              <a:r>
                <a:rPr lang="ru-RU" sz="1200" b="1"/>
                <a:t>аво орқали</a:t>
              </a:r>
              <a:endParaRPr lang="ru-RU"/>
            </a:p>
          </p:txBody>
        </p:sp>
        <p:pic>
          <p:nvPicPr>
            <p:cNvPr id="5138" name="Picture 18" descr="j028575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81" y="7842"/>
              <a:ext cx="2700"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39" name="Picture 19" descr="BD18215_"/>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781" y="7842"/>
              <a:ext cx="2160" cy="16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40" name="Freeform 20"/>
            <p:cNvSpPr>
              <a:spLocks/>
            </p:cNvSpPr>
            <p:nvPr/>
          </p:nvSpPr>
          <p:spPr bwMode="auto">
            <a:xfrm>
              <a:off x="4581" y="8416"/>
              <a:ext cx="3780" cy="704"/>
            </a:xfrm>
            <a:custGeom>
              <a:avLst/>
              <a:gdLst>
                <a:gd name="T0" fmla="*/ 0 w 3340"/>
                <a:gd name="T1" fmla="*/ 384 h 704"/>
                <a:gd name="T2" fmla="*/ 566 w 3340"/>
                <a:gd name="T3" fmla="*/ 144 h 704"/>
                <a:gd name="T4" fmla="*/ 656 w 3340"/>
                <a:gd name="T5" fmla="*/ 84 h 704"/>
                <a:gd name="T6" fmla="*/ 792 w 3340"/>
                <a:gd name="T7" fmla="*/ 4 h 704"/>
                <a:gd name="T8" fmla="*/ 1154 w 3340"/>
                <a:gd name="T9" fmla="*/ 24 h 704"/>
                <a:gd name="T10" fmla="*/ 1290 w 3340"/>
                <a:gd name="T11" fmla="*/ 104 h 704"/>
                <a:gd name="T12" fmla="*/ 1358 w 3340"/>
                <a:gd name="T13" fmla="*/ 504 h 704"/>
                <a:gd name="T14" fmla="*/ 1788 w 3340"/>
                <a:gd name="T15" fmla="*/ 704 h 704"/>
                <a:gd name="T16" fmla="*/ 2875 w 3340"/>
                <a:gd name="T17" fmla="*/ 624 h 704"/>
                <a:gd name="T18" fmla="*/ 2943 w 3340"/>
                <a:gd name="T19" fmla="*/ 584 h 704"/>
                <a:gd name="T20" fmla="*/ 2943 w 3340"/>
                <a:gd name="T21" fmla="*/ 404 h 704"/>
                <a:gd name="T22" fmla="*/ 2807 w 3340"/>
                <a:gd name="T23" fmla="*/ 284 h 704"/>
                <a:gd name="T24" fmla="*/ 2784 w 3340"/>
                <a:gd name="T25" fmla="*/ 224 h 704"/>
                <a:gd name="T26" fmla="*/ 2897 w 3340"/>
                <a:gd name="T27" fmla="*/ 144 h 704"/>
                <a:gd name="T28" fmla="*/ 3463 w 3340"/>
                <a:gd name="T29" fmla="*/ 224 h 704"/>
                <a:gd name="T30" fmla="*/ 3554 w 3340"/>
                <a:gd name="T31" fmla="*/ 244 h 704"/>
                <a:gd name="T32" fmla="*/ 3780 w 3340"/>
                <a:gd name="T33" fmla="*/ 264 h 704"/>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340"/>
                <a:gd name="T52" fmla="*/ 0 h 704"/>
                <a:gd name="T53" fmla="*/ 3340 w 3340"/>
                <a:gd name="T54" fmla="*/ 704 h 704"/>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340" h="704">
                  <a:moveTo>
                    <a:pt x="0" y="384"/>
                  </a:moveTo>
                  <a:cubicBezTo>
                    <a:pt x="153" y="282"/>
                    <a:pt x="325" y="202"/>
                    <a:pt x="500" y="144"/>
                  </a:cubicBezTo>
                  <a:cubicBezTo>
                    <a:pt x="527" y="124"/>
                    <a:pt x="553" y="103"/>
                    <a:pt x="580" y="84"/>
                  </a:cubicBezTo>
                  <a:cubicBezTo>
                    <a:pt x="619" y="56"/>
                    <a:pt x="700" y="4"/>
                    <a:pt x="700" y="4"/>
                  </a:cubicBezTo>
                  <a:cubicBezTo>
                    <a:pt x="807" y="11"/>
                    <a:pt x="916" y="0"/>
                    <a:pt x="1020" y="24"/>
                  </a:cubicBezTo>
                  <a:cubicBezTo>
                    <a:pt x="1067" y="35"/>
                    <a:pt x="1140" y="104"/>
                    <a:pt x="1140" y="104"/>
                  </a:cubicBezTo>
                  <a:cubicBezTo>
                    <a:pt x="1247" y="264"/>
                    <a:pt x="1161" y="114"/>
                    <a:pt x="1200" y="504"/>
                  </a:cubicBezTo>
                  <a:cubicBezTo>
                    <a:pt x="1214" y="643"/>
                    <a:pt x="1473" y="668"/>
                    <a:pt x="1580" y="704"/>
                  </a:cubicBezTo>
                  <a:cubicBezTo>
                    <a:pt x="2125" y="675"/>
                    <a:pt x="2169" y="686"/>
                    <a:pt x="2540" y="624"/>
                  </a:cubicBezTo>
                  <a:cubicBezTo>
                    <a:pt x="2560" y="611"/>
                    <a:pt x="2587" y="604"/>
                    <a:pt x="2600" y="584"/>
                  </a:cubicBezTo>
                  <a:cubicBezTo>
                    <a:pt x="2628" y="542"/>
                    <a:pt x="2625" y="444"/>
                    <a:pt x="2600" y="404"/>
                  </a:cubicBezTo>
                  <a:cubicBezTo>
                    <a:pt x="2570" y="356"/>
                    <a:pt x="2480" y="284"/>
                    <a:pt x="2480" y="284"/>
                  </a:cubicBezTo>
                  <a:cubicBezTo>
                    <a:pt x="2473" y="264"/>
                    <a:pt x="2457" y="245"/>
                    <a:pt x="2460" y="224"/>
                  </a:cubicBezTo>
                  <a:cubicBezTo>
                    <a:pt x="2471" y="160"/>
                    <a:pt x="2513" y="160"/>
                    <a:pt x="2560" y="144"/>
                  </a:cubicBezTo>
                  <a:cubicBezTo>
                    <a:pt x="2761" y="158"/>
                    <a:pt x="2879" y="172"/>
                    <a:pt x="3060" y="224"/>
                  </a:cubicBezTo>
                  <a:cubicBezTo>
                    <a:pt x="3086" y="232"/>
                    <a:pt x="3113" y="240"/>
                    <a:pt x="3140" y="244"/>
                  </a:cubicBezTo>
                  <a:cubicBezTo>
                    <a:pt x="3206" y="253"/>
                    <a:pt x="3340" y="264"/>
                    <a:pt x="3340" y="264"/>
                  </a:cubicBezTo>
                </a:path>
              </a:pathLst>
            </a:custGeom>
            <a:noFill/>
            <a:ln w="9525">
              <a:solidFill>
                <a:srgbClr val="000000"/>
              </a:solidFill>
              <a:round/>
              <a:headEnd/>
              <a:tailEnd/>
            </a:ln>
            <a:extLst>
              <a:ext uri="{909E8E84-426E-40DD-AFC4-6F175D3DCCD1}">
                <a14:hiddenFill xmlns:a14="http://schemas.microsoft.com/office/drawing/2010/main">
                  <a:solidFill>
                    <a:srgbClr val="FFFFFF"/>
                  </a:solidFill>
                </a14:hiddenFill>
              </a:ext>
            </a:extLst>
          </p:spPr>
          <p:txBody>
            <a:bodyPr/>
            <a:lstStyle/>
            <a:p>
              <a:endParaRPr lang="en-US"/>
            </a:p>
          </p:txBody>
        </p:sp>
        <p:sp>
          <p:nvSpPr>
            <p:cNvPr id="5141" name="AutoShape 21"/>
            <p:cNvSpPr>
              <a:spLocks noChangeArrowheads="1"/>
            </p:cNvSpPr>
            <p:nvPr/>
          </p:nvSpPr>
          <p:spPr bwMode="auto">
            <a:xfrm rot="-2380110">
              <a:off x="5081" y="8035"/>
              <a:ext cx="958" cy="394"/>
            </a:xfrm>
            <a:prstGeom prst="lightningBolt">
              <a:avLst/>
            </a:prstGeom>
            <a:solidFill>
              <a:srgbClr val="FFCC00"/>
            </a:solidFill>
            <a:ln w="9525" algn="ctr">
              <a:solidFill>
                <a:srgbClr val="FFCC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42" name="AutoShape 22"/>
            <p:cNvSpPr>
              <a:spLocks noChangeArrowheads="1"/>
            </p:cNvSpPr>
            <p:nvPr/>
          </p:nvSpPr>
          <p:spPr bwMode="auto">
            <a:xfrm rot="7641528">
              <a:off x="6921" y="9102"/>
              <a:ext cx="958" cy="394"/>
            </a:xfrm>
            <a:prstGeom prst="lightningBolt">
              <a:avLst/>
            </a:prstGeom>
            <a:solidFill>
              <a:srgbClr val="FFCC00"/>
            </a:solidFill>
            <a:ln w="9525" algn="ctr">
              <a:solidFill>
                <a:srgbClr val="FFCC00"/>
              </a:solidFill>
              <a:miter lim="800000"/>
              <a:headEnd/>
              <a:tailEnd/>
            </a:ln>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endParaRPr lang="ru-RU"/>
            </a:p>
          </p:txBody>
        </p:sp>
        <p:sp>
          <p:nvSpPr>
            <p:cNvPr id="5143" name="Text Box 23"/>
            <p:cNvSpPr txBox="1">
              <a:spLocks noChangeArrowheads="1"/>
            </p:cNvSpPr>
            <p:nvPr/>
          </p:nvSpPr>
          <p:spPr bwMode="auto">
            <a:xfrm>
              <a:off x="6201" y="7842"/>
              <a:ext cx="1620" cy="54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sz="1200" b="1"/>
                <a:t>Сим орқали</a:t>
              </a:r>
              <a:endParaRPr lang="ru-RU"/>
            </a:p>
          </p:txBody>
        </p:sp>
        <p:sp>
          <p:nvSpPr>
            <p:cNvPr id="5144" name="Text Box 24"/>
            <p:cNvSpPr txBox="1">
              <a:spLocks noChangeArrowheads="1"/>
            </p:cNvSpPr>
            <p:nvPr/>
          </p:nvSpPr>
          <p:spPr bwMode="auto">
            <a:xfrm>
              <a:off x="2601" y="7302"/>
              <a:ext cx="2520" cy="54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sz="1200" b="1"/>
                <a:t>Телекоммуникация</a:t>
              </a:r>
              <a:endParaRPr lang="ru-RU"/>
            </a:p>
          </p:txBody>
        </p:sp>
        <p:sp>
          <p:nvSpPr>
            <p:cNvPr id="5145" name="Text Box 25"/>
            <p:cNvSpPr txBox="1">
              <a:spLocks noChangeArrowheads="1"/>
            </p:cNvSpPr>
            <p:nvPr/>
          </p:nvSpPr>
          <p:spPr bwMode="auto">
            <a:xfrm>
              <a:off x="2601" y="6222"/>
              <a:ext cx="1980" cy="540"/>
            </a:xfrm>
            <a:prstGeom prst="rect">
              <a:avLst/>
            </a:prstGeom>
            <a:solidFill>
              <a:srgbClr val="FFFFFF"/>
            </a:solidFill>
            <a:ln>
              <a:noFill/>
            </a:ln>
            <a:extLst>
              <a:ext uri="{91240B29-F687-4F45-9708-019B960494DF}">
                <a14:hiddenLine xmlns:a14="http://schemas.microsoft.com/office/drawing/2010/main" w="9525" algn="ctr">
                  <a:solidFill>
                    <a:srgbClr val="000000"/>
                  </a:solidFill>
                  <a:miter lim="800000"/>
                  <a:headEnd/>
                  <a:tailEnd/>
                </a14:hiddenLine>
              </a:ext>
            </a:extLst>
          </p:spPr>
          <p:txBody>
            <a:bodyPr/>
            <a:lstStyle>
              <a:lvl1pPr eaLnBrk="0" hangingPunct="0">
                <a:defRPr>
                  <a:solidFill>
                    <a:schemeClr val="tx1"/>
                  </a:solidFill>
                  <a:latin typeface="Arial" panose="020B0604020202020204" pitchFamily="34" charset="0"/>
                  <a:cs typeface="Arial" panose="020B0604020202020204" pitchFamily="34" charset="0"/>
                </a:defRPr>
              </a:lvl1pPr>
              <a:lvl2pPr marL="742950" indent="-285750" eaLnBrk="0" hangingPunct="0">
                <a:defRPr>
                  <a:solidFill>
                    <a:schemeClr val="tx1"/>
                  </a:solidFill>
                  <a:latin typeface="Arial" panose="020B0604020202020204" pitchFamily="34" charset="0"/>
                  <a:cs typeface="Arial" panose="020B0604020202020204" pitchFamily="34" charset="0"/>
                </a:defRPr>
              </a:lvl2pPr>
              <a:lvl3pPr marL="1143000" indent="-228600" eaLnBrk="0" hangingPunct="0">
                <a:defRPr>
                  <a:solidFill>
                    <a:schemeClr val="tx1"/>
                  </a:solidFill>
                  <a:latin typeface="Arial" panose="020B0604020202020204" pitchFamily="34" charset="0"/>
                  <a:cs typeface="Arial" panose="020B0604020202020204" pitchFamily="34" charset="0"/>
                </a:defRPr>
              </a:lvl3pPr>
              <a:lvl4pPr marL="1600200" indent="-228600" eaLnBrk="0" hangingPunct="0">
                <a:defRPr>
                  <a:solidFill>
                    <a:schemeClr val="tx1"/>
                  </a:solidFill>
                  <a:latin typeface="Arial" panose="020B0604020202020204" pitchFamily="34" charset="0"/>
                  <a:cs typeface="Arial" panose="020B0604020202020204" pitchFamily="34" charset="0"/>
                </a:defRPr>
              </a:lvl4pPr>
              <a:lvl5pPr marL="2057400" indent="-228600" eaLnBrk="0" hangingPunct="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r>
                <a:rPr lang="ru-RU" sz="1200" b="1"/>
                <a:t>Коммуникация</a:t>
              </a:r>
              <a:endParaRPr lang="ru-RU"/>
            </a:p>
          </p:txBody>
        </p:sp>
      </p:grpSp>
    </p:spTree>
    <p:extLst>
      <p:ext uri="{BB962C8B-B14F-4D97-AF65-F5344CB8AC3E}">
        <p14:creationId xmlns:p14="http://schemas.microsoft.com/office/powerpoint/2010/main" val="249453753"/>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4"/>
          <p:cNvSpPr>
            <a:spLocks noGrp="1" noChangeArrowheads="1"/>
          </p:cNvSpPr>
          <p:nvPr>
            <p:ph type="title" idx="4294967295"/>
          </p:nvPr>
        </p:nvSpPr>
        <p:spPr/>
        <p:txBody>
          <a:bodyPr/>
          <a:lstStyle/>
          <a:p>
            <a:pPr algn="ctr" eaLnBrk="1" hangingPunct="1"/>
            <a:r>
              <a:rPr lang="uz-Cyrl-UZ" sz="3600" b="1" dirty="0" smtClean="0"/>
              <a:t>Ахборотнинг салбий ва ижобий таъсири</a:t>
            </a:r>
            <a:endParaRPr lang="ru-RU" sz="3600" b="1" dirty="0" smtClean="0"/>
          </a:p>
        </p:txBody>
      </p:sp>
      <p:sp>
        <p:nvSpPr>
          <p:cNvPr id="10243" name="Rectangle 5"/>
          <p:cNvSpPr>
            <a:spLocks noGrp="1" noChangeArrowheads="1"/>
          </p:cNvSpPr>
          <p:nvPr>
            <p:ph type="body" idx="1"/>
          </p:nvPr>
        </p:nvSpPr>
        <p:spPr>
          <a:xfrm>
            <a:off x="457200" y="1600200"/>
            <a:ext cx="8229600" cy="4852988"/>
          </a:xfrm>
        </p:spPr>
        <p:txBody>
          <a:bodyPr/>
          <a:lstStyle/>
          <a:p>
            <a:pPr algn="just" eaLnBrk="1" hangingPunct="1">
              <a:lnSpc>
                <a:spcPct val="90000"/>
              </a:lnSpc>
              <a:spcBef>
                <a:spcPct val="45000"/>
              </a:spcBef>
            </a:pPr>
            <a:r>
              <a:rPr lang="uz-Cyrl-UZ" sz="1800" dirty="0" smtClean="0"/>
              <a:t>Ахборотнинг ижобий  томони шундан иборатки, ўз вақтида олинган тўғри ва сифатли ахборот  турли соҳаларда аниқ қарор қабул қилиш имконини беради. </a:t>
            </a:r>
          </a:p>
          <a:p>
            <a:pPr algn="just" eaLnBrk="1" hangingPunct="1">
              <a:lnSpc>
                <a:spcPct val="90000"/>
              </a:lnSpc>
              <a:spcBef>
                <a:spcPct val="45000"/>
              </a:spcBef>
            </a:pPr>
            <a:r>
              <a:rPr lang="uz-Cyrl-UZ" sz="1800" dirty="0" smtClean="0"/>
              <a:t>Тўғри сифатли ахборот инсонлар, айниқса ёшларнинг  дунёқарашини бойитиши, билим олиши, замонавий билимлар эгаси бўлиши имконини беради, зеро Президентимиз таъкидлаганларидек фарзандлари соғлом юрт қудратли бўлур.</a:t>
            </a:r>
          </a:p>
          <a:p>
            <a:pPr algn="just" eaLnBrk="1" hangingPunct="1">
              <a:lnSpc>
                <a:spcPct val="90000"/>
              </a:lnSpc>
              <a:spcBef>
                <a:spcPct val="45000"/>
              </a:spcBef>
            </a:pPr>
            <a:r>
              <a:rPr lang="uz-Cyrl-UZ" sz="1800" dirty="0" smtClean="0"/>
              <a:t>Ахборотнинг салбий томони шундан иборатки, ҳозирги кунда айрим ғарб давлатларидан кириб келаётган бизнинг миллий қадриятларимизга ёт бўлган ахборотлар ва қарашлар ҳамда инсонлар онгини заҳарловчи маълумотлар ҳам мавжуд. </a:t>
            </a:r>
          </a:p>
          <a:p>
            <a:pPr algn="just" eaLnBrk="1" hangingPunct="1">
              <a:lnSpc>
                <a:spcPct val="90000"/>
              </a:lnSpc>
              <a:spcBef>
                <a:spcPct val="45000"/>
              </a:spcBef>
            </a:pPr>
            <a:r>
              <a:rPr lang="uz-Cyrl-UZ" sz="1800" dirty="0" smtClean="0"/>
              <a:t>Интернет ва СМС хабарлар орқали тарқалаётган жамиятимизга, қадриятларимиз ва анъаналаримизга, давлатчилигимизга зид бўлган ножўя ахборотлар ёшларнинг онгини заҳарлаши ва уларни нотўғри йўлларга бошлаши мумкин. </a:t>
            </a:r>
          </a:p>
          <a:p>
            <a:pPr algn="just" eaLnBrk="1" hangingPunct="1">
              <a:lnSpc>
                <a:spcPct val="90000"/>
              </a:lnSpc>
              <a:spcBef>
                <a:spcPct val="45000"/>
              </a:spcBef>
            </a:pPr>
            <a:r>
              <a:rPr lang="uz-Cyrl-UZ" sz="1800" dirty="0" smtClean="0"/>
              <a:t>Бундай ҳолатларнинг олдини олиш бизнинг вазифамиздир. Ҳар доим ахборотдан ўринли ва тўғри фойдаланиш зарур</a:t>
            </a:r>
            <a:r>
              <a:rPr lang="ru-RU" sz="1800" dirty="0" smtClean="0"/>
              <a:t> </a:t>
            </a:r>
          </a:p>
        </p:txBody>
      </p:sp>
    </p:spTree>
    <p:extLst>
      <p:ext uri="{BB962C8B-B14F-4D97-AF65-F5344CB8AC3E}">
        <p14:creationId xmlns:p14="http://schemas.microsoft.com/office/powerpoint/2010/main" val="3216041864"/>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4"/>
          <p:cNvSpPr>
            <a:spLocks noChangeArrowheads="1"/>
          </p:cNvSpPr>
          <p:nvPr/>
        </p:nvSpPr>
        <p:spPr bwMode="auto">
          <a:xfrm>
            <a:off x="1350963" y="1066800"/>
            <a:ext cx="7107237" cy="685800"/>
          </a:xfrm>
          <a:prstGeom prst="rect">
            <a:avLst/>
          </a:prstGeom>
          <a:gradFill rotWithShape="0">
            <a:gsLst>
              <a:gs pos="0">
                <a:srgbClr val="E6E6E6"/>
              </a:gs>
              <a:gs pos="14999">
                <a:srgbClr val="7D8496"/>
              </a:gs>
              <a:gs pos="53000">
                <a:srgbClr val="E6E6E6"/>
              </a:gs>
              <a:gs pos="67999">
                <a:srgbClr val="7D8496"/>
              </a:gs>
              <a:gs pos="92999">
                <a:srgbClr val="E6E6E6"/>
              </a:gs>
              <a:gs pos="100000">
                <a:srgbClr val="FFFFFF"/>
              </a:gs>
            </a:gsLst>
            <a:lin ang="0" scaled="1"/>
          </a:gradFill>
          <a:ln>
            <a:noFill/>
          </a:ln>
          <a:extLst>
            <a:ext uri="{91240B29-F687-4F45-9708-019B960494DF}">
              <a14:hiddenLine xmlns:a14="http://schemas.microsoft.com/office/drawing/2010/main" w="9525">
                <a:solidFill>
                  <a:srgbClr val="000000"/>
                </a:solidFill>
                <a:miter lim="800000"/>
                <a:headEnd/>
                <a:tailEnd/>
              </a14:hiddenLine>
            </a:ext>
          </a:extLst>
        </p:spPr>
        <p:txBody>
          <a:bodyPr anchor="b"/>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eaLnBrk="1" hangingPunct="1"/>
            <a:r>
              <a:rPr lang="en-US" sz="4000">
                <a:solidFill>
                  <a:srgbClr val="000000"/>
                </a:solidFill>
                <a:latin typeface="Tahoma" panose="020B0604030504040204" pitchFamily="34" charset="0"/>
              </a:rPr>
              <a:t>Test ishlashga tayyormisiz?</a:t>
            </a:r>
            <a:endParaRPr lang="ru-RU" sz="4000">
              <a:solidFill>
                <a:srgbClr val="000000"/>
              </a:solidFill>
              <a:latin typeface="Tahoma" panose="020B0604030504040204" pitchFamily="34" charset="0"/>
            </a:endParaRPr>
          </a:p>
        </p:txBody>
      </p:sp>
      <p:sp>
        <p:nvSpPr>
          <p:cNvPr id="8195" name="AutoShape 5">
            <a:hlinkClick r:id="" action="ppaction://hlinkshowjump?jump=endshow" highlightClick="1"/>
            <a:hlinkHover r:id="" action="ppaction://noaction">
              <a:snd r:embed="rId2" name="Windows XP - завершение.wav"/>
            </a:hlinkHover>
          </p:cNvPr>
          <p:cNvSpPr>
            <a:spLocks noChangeArrowheads="1"/>
          </p:cNvSpPr>
          <p:nvPr/>
        </p:nvSpPr>
        <p:spPr bwMode="auto">
          <a:xfrm>
            <a:off x="0" y="1828800"/>
            <a:ext cx="4559300" cy="5029200"/>
          </a:xfrm>
          <a:prstGeom prst="actionButtonHome">
            <a:avLst/>
          </a:prstGeom>
          <a:gradFill rotWithShape="1">
            <a:gsLst>
              <a:gs pos="0">
                <a:srgbClr val="FFF200"/>
              </a:gs>
              <a:gs pos="45000">
                <a:srgbClr val="FF7A00"/>
              </a:gs>
              <a:gs pos="70000">
                <a:srgbClr val="FF0300"/>
              </a:gs>
              <a:gs pos="100000">
                <a:srgbClr val="4D0808"/>
              </a:gs>
            </a:gsLst>
            <a:path path="rect">
              <a:fillToRect l="50000" t="50000" r="50000" b="50000"/>
            </a:path>
          </a:gra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endParaRPr lang="en-US"/>
          </a:p>
          <a:p>
            <a:pPr algn="ctr"/>
            <a:endParaRPr lang="en-US">
              <a:solidFill>
                <a:srgbClr val="000000"/>
              </a:solidFill>
              <a:latin typeface="Monotype Corsiva" panose="03010101010201010101" pitchFamily="66" charset="0"/>
            </a:endParaRPr>
          </a:p>
          <a:p>
            <a:pPr algn="ctr"/>
            <a:r>
              <a:rPr lang="en-US" sz="5500">
                <a:solidFill>
                  <a:srgbClr val="000000"/>
                </a:solidFill>
                <a:latin typeface="Monotype Corsiva" panose="03010101010201010101" pitchFamily="66" charset="0"/>
              </a:rPr>
              <a:t>Chiqish</a:t>
            </a:r>
            <a:endParaRPr lang="ru-RU" sz="5500">
              <a:solidFill>
                <a:srgbClr val="000000"/>
              </a:solidFill>
              <a:latin typeface="Monotype Corsiva" panose="03010101010201010101" pitchFamily="66" charset="0"/>
            </a:endParaRPr>
          </a:p>
        </p:txBody>
      </p:sp>
      <p:sp>
        <p:nvSpPr>
          <p:cNvPr id="8196" name="AutoShape 6">
            <a:hlinkClick r:id="" action="ppaction://hlinkshowjump?jump=nextslide" highlightClick="1">
              <a:snd r:embed="rId3" name="Вход в Windows XP.wav"/>
            </a:hlinkClick>
            <a:hlinkHover r:id="" action="ppaction://noaction">
              <a:snd r:embed="rId4" name="click.wav"/>
            </a:hlinkHover>
          </p:cNvPr>
          <p:cNvSpPr>
            <a:spLocks noChangeArrowheads="1"/>
          </p:cNvSpPr>
          <p:nvPr/>
        </p:nvSpPr>
        <p:spPr bwMode="auto">
          <a:xfrm>
            <a:off x="4495800" y="1828800"/>
            <a:ext cx="4648200" cy="5029200"/>
          </a:xfrm>
          <a:prstGeom prst="actionButtonForwardNext">
            <a:avLst/>
          </a:prstGeom>
          <a:blipFill dpi="0" rotWithShape="1">
            <a:blip r:embed="rId5"/>
            <a:srcRect/>
            <a:tile tx="0" ty="0" sx="100000" sy="100000" flip="none" algn="tl"/>
          </a:blip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r>
              <a:rPr lang="en-US" sz="5500">
                <a:solidFill>
                  <a:srgbClr val="000000"/>
                </a:solidFill>
                <a:latin typeface="Monotype Corsiva" panose="03010101010201010101" pitchFamily="66" charset="0"/>
              </a:rPr>
              <a:t>   Test ishlash</a:t>
            </a:r>
            <a:endParaRPr lang="ru-RU" sz="5500">
              <a:solidFill>
                <a:srgbClr val="000000"/>
              </a:solidFill>
              <a:latin typeface="Monotype Corsiva" panose="03010101010201010101" pitchFamily="66" charset="0"/>
            </a:endParaRPr>
          </a:p>
        </p:txBody>
      </p:sp>
    </p:spTree>
    <p:extLst>
      <p:ext uri="{BB962C8B-B14F-4D97-AF65-F5344CB8AC3E}">
        <p14:creationId xmlns:p14="http://schemas.microsoft.com/office/powerpoint/2010/main" val="339667350"/>
      </p:ext>
    </p:extLst>
  </p:cSld>
  <p:clrMapOvr>
    <a:masterClrMapping/>
  </p:clrMapOvr>
  <p:transition spd="slow" advClick="0" advTm="86399000">
    <p:zoom/>
  </p:transition>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WordArt 4"/>
          <p:cNvSpPr>
            <a:spLocks noChangeArrowheads="1" noChangeShapeType="1" noTextEdit="1"/>
          </p:cNvSpPr>
          <p:nvPr/>
        </p:nvSpPr>
        <p:spPr bwMode="auto">
          <a:xfrm>
            <a:off x="0" y="2438400"/>
            <a:ext cx="8915400" cy="1828800"/>
          </a:xfrm>
          <a:prstGeom prst="rect">
            <a:avLst/>
          </a:prstGeom>
        </p:spPr>
        <p:txBody>
          <a:bodyPr wrap="none" fromWordArt="1">
            <a:prstTxWarp prst="textPlain">
              <a:avLst>
                <a:gd name="adj" fmla="val 50000"/>
              </a:avLst>
            </a:prstTxWarp>
          </a:bodyPr>
          <a:lstStyle/>
          <a:p>
            <a:pPr algn="ctr"/>
            <a:r>
              <a:rPr lang="en-US" sz="36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1.Kompyuterda axborot </a:t>
            </a:r>
          </a:p>
          <a:p>
            <a:pPr algn="ctr"/>
            <a:r>
              <a:rPr lang="en-US" sz="36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ko'rinishlari qanday bo'ladi?</a:t>
            </a:r>
          </a:p>
        </p:txBody>
      </p:sp>
      <p:sp>
        <p:nvSpPr>
          <p:cNvPr id="9219" name="AutoShape 11">
            <a:hlinkClick r:id="" action="ppaction://hlinkshowjump?jump=nextslide" highlightClick="1">
              <a:snd r:embed="rId2" name="Windows Vista Exclamation.wav"/>
            </a:hlinkClick>
          </p:cNvPr>
          <p:cNvSpPr>
            <a:spLocks noChangeArrowheads="1"/>
          </p:cNvSpPr>
          <p:nvPr/>
        </p:nvSpPr>
        <p:spPr bwMode="auto">
          <a:xfrm>
            <a:off x="381000" y="4419600"/>
            <a:ext cx="3886200" cy="914400"/>
          </a:xfrm>
          <a:prstGeom prst="actionButtonBlank">
            <a:avLst/>
          </a:prstGeom>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rect">
              <a:fillToRect l="50000" t="50000" r="50000" b="50000"/>
            </a:path>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A) Hammasi to’gri</a:t>
            </a:r>
            <a:endParaRPr lang="ru-RU" sz="4000">
              <a:solidFill>
                <a:srgbClr val="0000CC"/>
              </a:solidFill>
              <a:hlinkClick r:id="rId3" action="ppaction://hlinksldjump">
                <a:snd r:embed="rId4" name="2.wav"/>
              </a:hlinkClick>
            </a:endParaRPr>
          </a:p>
          <a:p>
            <a:pPr algn="ctr"/>
            <a:endParaRPr lang="ru-RU">
              <a:solidFill>
                <a:srgbClr val="0000CC"/>
              </a:solidFill>
            </a:endParaRPr>
          </a:p>
        </p:txBody>
      </p:sp>
      <p:pic>
        <p:nvPicPr>
          <p:cNvPr id="9220" name="Picture 20" descr="c"/>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019800" y="0"/>
            <a:ext cx="31242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1" name="Picture 23" descr="1312385333_n0meo5pq9rbbpcx"/>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67200" y="0"/>
            <a:ext cx="1752600" cy="1457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2" name="Picture 24" descr="1312544416_264sjbhxlz7l9pb"/>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9800" y="0"/>
            <a:ext cx="2057400"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223" name="Picture 25" descr="d"/>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2209800" cy="1439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4" name="Rectangle 47"/>
          <p:cNvSpPr>
            <a:spLocks noGrp="1" noChangeArrowheads="1"/>
          </p:cNvSpPr>
          <p:nvPr>
            <p:ph type="title"/>
          </p:nvPr>
        </p:nvSpPr>
        <p:spPr/>
        <p:txBody>
          <a:bodyPr/>
          <a:lstStyle/>
          <a:p>
            <a:pPr eaLnBrk="1" hangingPunct="1"/>
            <a:endParaRPr lang="ru-RU" smtClean="0"/>
          </a:p>
        </p:txBody>
      </p:sp>
      <p:sp>
        <p:nvSpPr>
          <p:cNvPr id="9225" name="AutoShape 48">
            <a:hlinkClick r:id="rId9" action="ppaction://hlinksldjump" highlightClick="1">
              <a:snd r:embed="rId10" name="Windows XP - критическая ошибка.wav"/>
            </a:hlinkClick>
          </p:cNvPr>
          <p:cNvSpPr>
            <a:spLocks noChangeArrowheads="1"/>
          </p:cNvSpPr>
          <p:nvPr/>
        </p:nvSpPr>
        <p:spPr bwMode="auto">
          <a:xfrm>
            <a:off x="4800600" y="4419600"/>
            <a:ext cx="3886200" cy="914400"/>
          </a:xfrm>
          <a:prstGeom prst="actionButtonBlank">
            <a:avLst/>
          </a:prstGeom>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rect">
              <a:fillToRect l="50000" t="50000" r="50000" b="50000"/>
            </a:path>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C) matn</a:t>
            </a:r>
            <a:endParaRPr lang="ru-RU" sz="4000">
              <a:solidFill>
                <a:srgbClr val="0000CC"/>
              </a:solidFill>
              <a:hlinkClick r:id="rId3" action="ppaction://hlinksldjump">
                <a:snd r:embed="rId4" name="2.wav"/>
              </a:hlinkClick>
            </a:endParaRPr>
          </a:p>
          <a:p>
            <a:pPr algn="ctr"/>
            <a:endParaRPr lang="ru-RU">
              <a:solidFill>
                <a:srgbClr val="0000CC"/>
              </a:solidFill>
            </a:endParaRPr>
          </a:p>
        </p:txBody>
      </p:sp>
      <p:sp>
        <p:nvSpPr>
          <p:cNvPr id="9226" name="AutoShape 49">
            <a:hlinkClick r:id="rId9" action="ppaction://hlinksldjump" highlightClick="1">
              <a:snd r:embed="rId10" name="Windows XP - критическая ошибка.wav"/>
            </a:hlinkClick>
          </p:cNvPr>
          <p:cNvSpPr>
            <a:spLocks noChangeArrowheads="1"/>
          </p:cNvSpPr>
          <p:nvPr/>
        </p:nvSpPr>
        <p:spPr bwMode="auto">
          <a:xfrm>
            <a:off x="4800600" y="5638800"/>
            <a:ext cx="3886200" cy="914400"/>
          </a:xfrm>
          <a:prstGeom prst="actionButtonBlank">
            <a:avLst/>
          </a:prstGeom>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rect">
              <a:fillToRect l="50000" t="50000" r="50000" b="50000"/>
            </a:path>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D) grafik</a:t>
            </a:r>
            <a:endParaRPr lang="ru-RU" sz="4000">
              <a:solidFill>
                <a:srgbClr val="0000CC"/>
              </a:solidFill>
              <a:hlinkClick r:id="rId3" action="ppaction://hlinksldjump">
                <a:snd r:embed="rId4" name="2.wav"/>
              </a:hlinkClick>
            </a:endParaRPr>
          </a:p>
          <a:p>
            <a:pPr algn="ctr"/>
            <a:endParaRPr lang="ru-RU">
              <a:solidFill>
                <a:srgbClr val="0000CC"/>
              </a:solidFill>
            </a:endParaRPr>
          </a:p>
        </p:txBody>
      </p:sp>
      <p:sp>
        <p:nvSpPr>
          <p:cNvPr id="9227" name="AutoShape 50">
            <a:hlinkClick r:id="rId9" action="ppaction://hlinksldjump" highlightClick="1">
              <a:snd r:embed="rId10" name="Windows XP - критическая ошибка.wav"/>
            </a:hlinkClick>
          </p:cNvPr>
          <p:cNvSpPr>
            <a:spLocks noChangeArrowheads="1"/>
          </p:cNvSpPr>
          <p:nvPr/>
        </p:nvSpPr>
        <p:spPr bwMode="auto">
          <a:xfrm>
            <a:off x="381000" y="5638800"/>
            <a:ext cx="3886200" cy="914400"/>
          </a:xfrm>
          <a:prstGeom prst="actionButtonBlank">
            <a:avLst/>
          </a:prstGeom>
          <a:gradFill rotWithShape="1">
            <a:gsLst>
              <a:gs pos="0">
                <a:srgbClr val="FC9FCB"/>
              </a:gs>
              <a:gs pos="13000">
                <a:srgbClr val="F8B049"/>
              </a:gs>
              <a:gs pos="21001">
                <a:srgbClr val="F8B049"/>
              </a:gs>
              <a:gs pos="63000">
                <a:srgbClr val="FEE7F2"/>
              </a:gs>
              <a:gs pos="67000">
                <a:srgbClr val="F952A0"/>
              </a:gs>
              <a:gs pos="69000">
                <a:srgbClr val="C50849"/>
              </a:gs>
              <a:gs pos="82001">
                <a:srgbClr val="B43E85"/>
              </a:gs>
              <a:gs pos="100000">
                <a:srgbClr val="F8B049"/>
              </a:gs>
            </a:gsLst>
            <a:path path="rect">
              <a:fillToRect l="50000" t="50000" r="50000" b="50000"/>
            </a:path>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B) video</a:t>
            </a:r>
            <a:endParaRPr lang="ru-RU" sz="4000">
              <a:solidFill>
                <a:srgbClr val="0000CC"/>
              </a:solidFill>
              <a:hlinkClick r:id="rId3" action="ppaction://hlinksldjump">
                <a:snd r:embed="rId4" name="2.wav"/>
              </a:hlinkClick>
            </a:endParaRPr>
          </a:p>
          <a:p>
            <a:pPr algn="ctr"/>
            <a:endParaRPr lang="ru-RU">
              <a:solidFill>
                <a:srgbClr val="0000CC"/>
              </a:solidFill>
            </a:endParaRPr>
          </a:p>
        </p:txBody>
      </p:sp>
    </p:spTree>
    <p:extLst>
      <p:ext uri="{BB962C8B-B14F-4D97-AF65-F5344CB8AC3E}">
        <p14:creationId xmlns:p14="http://schemas.microsoft.com/office/powerpoint/2010/main" val="151548359"/>
      </p:ext>
    </p:extLst>
  </p:cSld>
  <p:clrMapOvr>
    <a:masterClrMapping/>
  </p:clrMapOvr>
  <p:transition spd="slow" advClick="0" advTm="86399000">
    <p:checker/>
  </p:transition>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7"/>
          <p:cNvSpPr>
            <a:spLocks noChangeArrowheads="1"/>
          </p:cNvSpPr>
          <p:nvPr/>
        </p:nvSpPr>
        <p:spPr bwMode="auto">
          <a:xfrm>
            <a:off x="990600" y="4419600"/>
            <a:ext cx="7239000" cy="1066800"/>
          </a:xfrm>
          <a:prstGeom prst="rect">
            <a:avLst/>
          </a:prstGeom>
          <a:solidFill>
            <a:srgbClr val="FF0000"/>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endParaRPr lang="ru-RU"/>
          </a:p>
        </p:txBody>
      </p:sp>
      <p:sp>
        <p:nvSpPr>
          <p:cNvPr id="10243" name="WordArt 6"/>
          <p:cNvSpPr>
            <a:spLocks noChangeArrowheads="1" noChangeShapeType="1" noTextEdit="1"/>
          </p:cNvSpPr>
          <p:nvPr/>
        </p:nvSpPr>
        <p:spPr bwMode="auto">
          <a:xfrm>
            <a:off x="1143000" y="4495800"/>
            <a:ext cx="7162800" cy="990600"/>
          </a:xfrm>
          <a:prstGeom prst="rect">
            <a:avLst/>
          </a:prstGeom>
        </p:spPr>
        <p:txBody>
          <a:bodyPr wrap="none" fromWordArt="1">
            <a:prstTxWarp prst="textPlain">
              <a:avLst>
                <a:gd name="adj" fmla="val 50000"/>
              </a:avLst>
            </a:prstTxWarp>
          </a:bodyPr>
          <a:lstStyle/>
          <a:p>
            <a:pPr algn="ctr"/>
            <a:r>
              <a:rPr lang="en-US" sz="3600" kern="10">
                <a:ln w="25400">
                  <a:solidFill>
                    <a:srgbClr val="00FF00"/>
                  </a:solidFill>
                  <a:round/>
                  <a:headEnd/>
                  <a:tailEnd/>
                </a:ln>
                <a:gradFill rotWithShape="1">
                  <a:gsLst>
                    <a:gs pos="0">
                      <a:srgbClr val="E6DCAC"/>
                    </a:gs>
                    <a:gs pos="11501">
                      <a:srgbClr val="C7AC4C"/>
                    </a:gs>
                    <a:gs pos="27499">
                      <a:srgbClr val="E6D78A"/>
                    </a:gs>
                    <a:gs pos="35001">
                      <a:srgbClr val="C7AC4C"/>
                    </a:gs>
                    <a:gs pos="44000">
                      <a:srgbClr val="E6D78A"/>
                    </a:gs>
                    <a:gs pos="50000">
                      <a:srgbClr val="E6DCAC"/>
                    </a:gs>
                    <a:gs pos="56000">
                      <a:srgbClr val="E6D78A"/>
                    </a:gs>
                    <a:gs pos="64999">
                      <a:srgbClr val="C7AC4C"/>
                    </a:gs>
                    <a:gs pos="72501">
                      <a:srgbClr val="E6D78A"/>
                    </a:gs>
                    <a:gs pos="88499">
                      <a:srgbClr val="C7AC4C"/>
                    </a:gs>
                    <a:gs pos="100000">
                      <a:srgbClr val="E6DCAC"/>
                    </a:gs>
                  </a:gsLst>
                  <a:lin ang="5400000" scaled="1"/>
                </a:gradFill>
                <a:cs typeface="Arial" panose="020B0604020202020204" pitchFamily="34" charset="0"/>
              </a:rPr>
              <a:t>Javobingiz to'g'ri!!!</a:t>
            </a:r>
          </a:p>
        </p:txBody>
      </p:sp>
      <p:sp>
        <p:nvSpPr>
          <p:cNvPr id="10244" name="AutoShape 8">
            <a:hlinkClick r:id="" action="ppaction://hlinkshowjump?jump=nextslide">
              <a:snd r:embed="rId2" name="hammer.wav"/>
            </a:hlinkClick>
          </p:cNvPr>
          <p:cNvSpPr>
            <a:spLocks noChangeArrowheads="1"/>
          </p:cNvSpPr>
          <p:nvPr/>
        </p:nvSpPr>
        <p:spPr bwMode="auto">
          <a:xfrm>
            <a:off x="7315200" y="5791200"/>
            <a:ext cx="1600200" cy="1066800"/>
          </a:xfrm>
          <a:prstGeom prst="curvedRightArrow">
            <a:avLst>
              <a:gd name="adj1" fmla="val 30972"/>
              <a:gd name="adj2" fmla="val 48231"/>
              <a:gd name="adj3" fmla="val 54049"/>
            </a:avLst>
          </a:prstGeom>
          <a:gradFill rotWithShape="1">
            <a:gsLst>
              <a:gs pos="0">
                <a:srgbClr val="F8B049"/>
              </a:gs>
              <a:gs pos="9000">
                <a:srgbClr val="B43E85"/>
              </a:gs>
              <a:gs pos="15500">
                <a:srgbClr val="C50849"/>
              </a:gs>
              <a:gs pos="16499">
                <a:srgbClr val="F952A0"/>
              </a:gs>
              <a:gs pos="18500">
                <a:srgbClr val="FEE7F2"/>
              </a:gs>
              <a:gs pos="39500">
                <a:srgbClr val="F8B049"/>
              </a:gs>
              <a:gs pos="43500">
                <a:srgbClr val="F8B049"/>
              </a:gs>
              <a:gs pos="50000">
                <a:srgbClr val="FC9FCB"/>
              </a:gs>
              <a:gs pos="56500">
                <a:srgbClr val="F8B049"/>
              </a:gs>
              <a:gs pos="60501">
                <a:srgbClr val="F8B049"/>
              </a:gs>
              <a:gs pos="81500">
                <a:srgbClr val="FEE7F2"/>
              </a:gs>
              <a:gs pos="83501">
                <a:srgbClr val="F952A0"/>
              </a:gs>
              <a:gs pos="84500">
                <a:srgbClr val="C50849"/>
              </a:gs>
              <a:gs pos="91000">
                <a:srgbClr val="B43E85"/>
              </a:gs>
              <a:gs pos="100000">
                <a:srgbClr val="F8B049"/>
              </a:gs>
            </a:gsLst>
            <a:lin ang="5400000" scaled="1"/>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solidFill>
                  <a:srgbClr val="000000"/>
                </a:solidFill>
              </a:rPr>
              <a:t>Keyingisi</a:t>
            </a:r>
            <a:endParaRPr lang="ru-RU">
              <a:solidFill>
                <a:srgbClr val="000000"/>
              </a:solidFill>
            </a:endParaRPr>
          </a:p>
        </p:txBody>
      </p:sp>
      <p:pic>
        <p:nvPicPr>
          <p:cNvPr id="10245" name="Picture 9" descr="s001"/>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905000" y="1981200"/>
            <a:ext cx="41910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41655383"/>
      </p:ext>
    </p:extLst>
  </p:cSld>
  <p:clrMapOvr>
    <a:masterClrMapping/>
  </p:clrMapOvr>
  <p:transition spd="slow" advClick="0" advTm="86399000">
    <p:checker dir="vert"/>
  </p:transition>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4" descr="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486400" y="0"/>
            <a:ext cx="12192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7" name="Picture 5" descr="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28800" y="0"/>
            <a:ext cx="1204913"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8" name="Picture 6"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48000" y="0"/>
            <a:ext cx="1676400" cy="1474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69" name="Picture 7" descr="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629400" y="0"/>
            <a:ext cx="1041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0" name="Picture 8" descr="8"/>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724400" y="0"/>
            <a:ext cx="914400" cy="1447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1" name="Picture 9" descr="1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620000" y="0"/>
            <a:ext cx="1524000"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272" name="Picture 10" descr="2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1828800" cy="1504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1273" name="WordArt 12"/>
          <p:cNvSpPr>
            <a:spLocks noChangeArrowheads="1" noChangeShapeType="1" noTextEdit="1"/>
          </p:cNvSpPr>
          <p:nvPr/>
        </p:nvSpPr>
        <p:spPr bwMode="auto">
          <a:xfrm>
            <a:off x="0" y="0"/>
            <a:ext cx="9144000" cy="6858000"/>
          </a:xfrm>
          <a:prstGeom prst="rect">
            <a:avLst/>
          </a:prstGeom>
        </p:spPr>
        <p:txBody>
          <a:bodyPr wrap="none" fromWordArt="1">
            <a:prstTxWarp prst="textDoubleWave1">
              <a:avLst>
                <a:gd name="adj1" fmla="val 6500"/>
                <a:gd name="adj2" fmla="val 0"/>
              </a:avLst>
            </a:prstTxWarp>
          </a:bodyPr>
          <a:lstStyle/>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a:p>
            <a:pPr algn="ctr"/>
            <a:endParaRPr lang="en-US" sz="3600" kern="10" spc="-360">
              <a:ln w="12700">
                <a:solidFill>
                  <a:srgbClr val="000099"/>
                </a:solidFill>
                <a:round/>
                <a:headEnd/>
                <a:tailEnd/>
              </a:ln>
              <a:solidFill>
                <a:srgbClr val="33CCFF"/>
              </a:solidFill>
              <a:effectLst>
                <a:outerShdw dist="125724" dir="18900000" algn="ctr" rotWithShape="0">
                  <a:srgbClr val="000099"/>
                </a:outerShdw>
              </a:effectLst>
              <a:latin typeface="Impact" panose="020B0806030902050204" pitchFamily="34" charset="0"/>
            </a:endParaRPr>
          </a:p>
        </p:txBody>
      </p:sp>
      <p:sp>
        <p:nvSpPr>
          <p:cNvPr id="11274" name="AutoShape 14">
            <a:hlinkClick r:id="" action="ppaction://hlinkshowjump?jump=nextslide" highlightClick="1">
              <a:snd r:embed="rId9" name="Windows Vista Exclamation.wav"/>
            </a:hlinkClick>
          </p:cNvPr>
          <p:cNvSpPr>
            <a:spLocks noChangeArrowheads="1"/>
          </p:cNvSpPr>
          <p:nvPr/>
        </p:nvSpPr>
        <p:spPr bwMode="auto">
          <a:xfrm>
            <a:off x="457200" y="5638800"/>
            <a:ext cx="3886200" cy="914400"/>
          </a:xfrm>
          <a:prstGeom prst="actionButtonBlank">
            <a:avLst/>
          </a:prstGeom>
          <a:solidFill>
            <a:srgbClr val="00FF00"/>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B) 101</a:t>
            </a:r>
            <a:endParaRPr lang="ru-RU" sz="4000">
              <a:solidFill>
                <a:srgbClr val="0000CC"/>
              </a:solidFill>
              <a:hlinkClick r:id="rId10" action="ppaction://hlinksldjump">
                <a:snd r:embed="rId11" name="2.wav"/>
              </a:hlinkClick>
            </a:endParaRPr>
          </a:p>
          <a:p>
            <a:pPr algn="ctr"/>
            <a:endParaRPr lang="ru-RU">
              <a:solidFill>
                <a:srgbClr val="0000CC"/>
              </a:solidFill>
            </a:endParaRPr>
          </a:p>
        </p:txBody>
      </p:sp>
      <p:sp>
        <p:nvSpPr>
          <p:cNvPr id="11275" name="AutoShape 15">
            <a:hlinkClick r:id="rId12" action="ppaction://hlinksldjump" highlightClick="1">
              <a:snd r:embed="rId13" name="Windows XP - критическая ошибка.wav"/>
            </a:hlinkClick>
          </p:cNvPr>
          <p:cNvSpPr>
            <a:spLocks noChangeArrowheads="1"/>
          </p:cNvSpPr>
          <p:nvPr/>
        </p:nvSpPr>
        <p:spPr bwMode="auto">
          <a:xfrm>
            <a:off x="4800600" y="4419600"/>
            <a:ext cx="3886200" cy="914400"/>
          </a:xfrm>
          <a:prstGeom prst="actionButtonBlank">
            <a:avLst/>
          </a:prstGeom>
          <a:solidFill>
            <a:srgbClr val="00FF00"/>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C) 11</a:t>
            </a:r>
            <a:endParaRPr lang="ru-RU" sz="4000">
              <a:solidFill>
                <a:srgbClr val="0000CC"/>
              </a:solidFill>
              <a:hlinkClick r:id="rId10" action="ppaction://hlinksldjump">
                <a:snd r:embed="rId11" name="2.wav"/>
              </a:hlinkClick>
            </a:endParaRPr>
          </a:p>
          <a:p>
            <a:pPr algn="ctr"/>
            <a:endParaRPr lang="ru-RU">
              <a:solidFill>
                <a:srgbClr val="0000CC"/>
              </a:solidFill>
            </a:endParaRPr>
          </a:p>
        </p:txBody>
      </p:sp>
      <p:sp>
        <p:nvSpPr>
          <p:cNvPr id="11276" name="AutoShape 16">
            <a:hlinkClick r:id="rId12" action="ppaction://hlinksldjump" highlightClick="1">
              <a:snd r:embed="rId13" name="Windows XP - критическая ошибка.wav"/>
            </a:hlinkClick>
          </p:cNvPr>
          <p:cNvSpPr>
            <a:spLocks noChangeArrowheads="1"/>
          </p:cNvSpPr>
          <p:nvPr/>
        </p:nvSpPr>
        <p:spPr bwMode="auto">
          <a:xfrm>
            <a:off x="4800600" y="5638800"/>
            <a:ext cx="3886200" cy="914400"/>
          </a:xfrm>
          <a:prstGeom prst="actionButtonBlank">
            <a:avLst/>
          </a:prstGeom>
          <a:solidFill>
            <a:srgbClr val="00FF00"/>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D) 100</a:t>
            </a:r>
            <a:endParaRPr lang="ru-RU" sz="4000">
              <a:solidFill>
                <a:srgbClr val="0000CC"/>
              </a:solidFill>
              <a:hlinkClick r:id="rId10" action="ppaction://hlinksldjump">
                <a:snd r:embed="rId11" name="2.wav"/>
              </a:hlinkClick>
            </a:endParaRPr>
          </a:p>
          <a:p>
            <a:pPr algn="ctr"/>
            <a:endParaRPr lang="ru-RU">
              <a:solidFill>
                <a:srgbClr val="0000CC"/>
              </a:solidFill>
            </a:endParaRPr>
          </a:p>
        </p:txBody>
      </p:sp>
      <p:sp>
        <p:nvSpPr>
          <p:cNvPr id="11277" name="AutoShape 17">
            <a:hlinkClick r:id="rId12" action="ppaction://hlinksldjump" highlightClick="1">
              <a:snd r:embed="rId13" name="Windows XP - критическая ошибка.wav"/>
            </a:hlinkClick>
          </p:cNvPr>
          <p:cNvSpPr>
            <a:spLocks noChangeArrowheads="1"/>
          </p:cNvSpPr>
          <p:nvPr/>
        </p:nvSpPr>
        <p:spPr bwMode="auto">
          <a:xfrm>
            <a:off x="457200" y="4419600"/>
            <a:ext cx="3886200" cy="914400"/>
          </a:xfrm>
          <a:prstGeom prst="actionButtonBlank">
            <a:avLst/>
          </a:prstGeom>
          <a:solidFill>
            <a:srgbClr val="00FF00"/>
          </a:soli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CC"/>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CC"/>
                </a:solidFill>
              </a:rPr>
              <a:t>A) 10</a:t>
            </a:r>
            <a:endParaRPr lang="ru-RU" sz="4000">
              <a:solidFill>
                <a:srgbClr val="0000CC"/>
              </a:solidFill>
              <a:hlinkClick r:id="rId10" action="ppaction://hlinksldjump">
                <a:snd r:embed="rId11" name="2.wav"/>
              </a:hlinkClick>
            </a:endParaRPr>
          </a:p>
          <a:p>
            <a:pPr algn="ctr"/>
            <a:endParaRPr lang="ru-RU">
              <a:solidFill>
                <a:srgbClr val="0000CC"/>
              </a:solidFill>
            </a:endParaRPr>
          </a:p>
        </p:txBody>
      </p:sp>
      <p:sp>
        <p:nvSpPr>
          <p:cNvPr id="11278" name="WordArt 18"/>
          <p:cNvSpPr>
            <a:spLocks noChangeArrowheads="1" noChangeShapeType="1" noTextEdit="1"/>
          </p:cNvSpPr>
          <p:nvPr/>
        </p:nvSpPr>
        <p:spPr bwMode="auto">
          <a:xfrm>
            <a:off x="762000" y="2133600"/>
            <a:ext cx="7924800" cy="1600200"/>
          </a:xfrm>
          <a:prstGeom prst="rect">
            <a:avLst/>
          </a:prstGeom>
        </p:spPr>
        <p:txBody>
          <a:bodyPr wrap="none" fromWordArt="1">
            <a:prstTxWarp prst="textPlain">
              <a:avLst>
                <a:gd name="adj" fmla="val 50000"/>
              </a:avLst>
            </a:prstTxWarp>
          </a:bodyPr>
          <a:lstStyle/>
          <a:p>
            <a:pPr algn="ctr"/>
            <a:r>
              <a:rPr lang="nn-NO" sz="20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2.O'nlik sanoq sistemasida 5 raqami </a:t>
            </a:r>
          </a:p>
          <a:p>
            <a:pPr algn="ctr"/>
            <a:r>
              <a:rPr lang="nn-NO" sz="20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ikkilik sanoq sistemasida </a:t>
            </a:r>
          </a:p>
          <a:p>
            <a:pPr algn="ctr"/>
            <a:r>
              <a:rPr lang="nn-NO" sz="20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nimaga teng?</a:t>
            </a:r>
            <a:endParaRPr lang="en-US" sz="20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endParaRPr>
          </a:p>
        </p:txBody>
      </p:sp>
    </p:spTree>
    <p:extLst>
      <p:ext uri="{BB962C8B-B14F-4D97-AF65-F5344CB8AC3E}">
        <p14:creationId xmlns:p14="http://schemas.microsoft.com/office/powerpoint/2010/main" val="2671615713"/>
      </p:ext>
    </p:extLst>
  </p:cSld>
  <p:clrMapOvr>
    <a:masterClrMapping/>
  </p:clrMapOvr>
  <p:transition spd="slow" advClick="0" advTm="86399000">
    <p:comb/>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Rectangle 2"/>
          <p:cNvSpPr>
            <a:spLocks noGrp="1" noChangeArrowheads="1"/>
          </p:cNvSpPr>
          <p:nvPr>
            <p:ph type="title"/>
          </p:nvPr>
        </p:nvSpPr>
        <p:spPr/>
        <p:txBody>
          <a:bodyPr/>
          <a:lstStyle/>
          <a:p>
            <a:pPr eaLnBrk="1" hangingPunct="1"/>
            <a:endParaRPr lang="ru-RU" smtClean="0"/>
          </a:p>
        </p:txBody>
      </p:sp>
      <p:pic>
        <p:nvPicPr>
          <p:cNvPr id="12291" name="Picture 4" descr="1314128334_11ffa2b3e65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668463"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2" name="Picture 5" descr="1313314658_ghkm0wb4xalyph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86200" y="0"/>
            <a:ext cx="2590800" cy="1943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3" name="Picture 9" descr="1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24800" y="0"/>
            <a:ext cx="1279525"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4" name="Picture 10" descr="1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400800" y="0"/>
            <a:ext cx="1573213"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2295" name="Picture 11" descr="21"/>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0"/>
            <a:ext cx="2362200" cy="1952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2296" name="WordArt 20" descr="Бумажный пакет"/>
          <p:cNvSpPr>
            <a:spLocks noChangeArrowheads="1" noChangeShapeType="1" noTextEdit="1"/>
          </p:cNvSpPr>
          <p:nvPr/>
        </p:nvSpPr>
        <p:spPr bwMode="auto">
          <a:xfrm>
            <a:off x="457200" y="4267200"/>
            <a:ext cx="7543800" cy="1828800"/>
          </a:xfrm>
          <a:prstGeom prst="rect">
            <a:avLst/>
          </a:prstGeom>
        </p:spPr>
        <p:txBody>
          <a:bodyPr wrap="none" fromWordArt="1">
            <a:prstTxWarp prst="textPlain">
              <a:avLst>
                <a:gd name="adj" fmla="val 50000"/>
              </a:avLst>
            </a:prstTxWarp>
          </a:bodyPr>
          <a:lstStyle/>
          <a:p>
            <a:pPr algn="ctr"/>
            <a:r>
              <a:rPr lang="en-US" sz="3600" kern="10">
                <a:ln w="9525">
                  <a:solidFill>
                    <a:srgbClr val="008000"/>
                  </a:solidFill>
                  <a:round/>
                  <a:headEnd/>
                  <a:tailEnd/>
                </a:ln>
                <a:blipFill dpi="0" rotWithShape="0">
                  <a:blip r:embed="rId7"/>
                  <a:srcRect/>
                  <a:tile tx="0" ty="0" sx="100000" sy="100000" flip="none" algn="tl"/>
                </a:blipFill>
                <a:effectLst>
                  <a:outerShdw dist="563972" dir="14049741" sx="125000" sy="125000" algn="tl" rotWithShape="0">
                    <a:srgbClr val="C7DFD3">
                      <a:alpha val="79999"/>
                    </a:srgbClr>
                  </a:outerShdw>
                </a:effectLst>
                <a:latin typeface="Times New Roman" panose="02020603050405020304" pitchFamily="18" charset="0"/>
                <a:cs typeface="Times New Roman" panose="02020603050405020304" pitchFamily="18" charset="0"/>
              </a:rPr>
              <a:t>Bu gal ham javobni</a:t>
            </a:r>
          </a:p>
          <a:p>
            <a:pPr algn="ctr"/>
            <a:r>
              <a:rPr lang="en-US" sz="3600" kern="10">
                <a:ln w="9525">
                  <a:solidFill>
                    <a:srgbClr val="008000"/>
                  </a:solidFill>
                  <a:round/>
                  <a:headEnd/>
                  <a:tailEnd/>
                </a:ln>
                <a:blipFill dpi="0" rotWithShape="0">
                  <a:blip r:embed="rId7"/>
                  <a:srcRect/>
                  <a:tile tx="0" ty="0" sx="100000" sy="100000" flip="none" algn="tl"/>
                </a:blipFill>
                <a:effectLst>
                  <a:outerShdw dist="563972" dir="14049741" sx="125000" sy="125000" algn="tl" rotWithShape="0">
                    <a:srgbClr val="C7DFD3">
                      <a:alpha val="79999"/>
                    </a:srgbClr>
                  </a:outerShdw>
                </a:effectLst>
                <a:latin typeface="Times New Roman" panose="02020603050405020304" pitchFamily="18" charset="0"/>
                <a:cs typeface="Times New Roman" panose="02020603050405020304" pitchFamily="18" charset="0"/>
              </a:rPr>
              <a:t> to'g'ri topdingiz</a:t>
            </a:r>
          </a:p>
        </p:txBody>
      </p:sp>
      <p:sp>
        <p:nvSpPr>
          <p:cNvPr id="12297" name="AutoShape 21">
            <a:hlinkClick r:id="" action="ppaction://hlinkshowjump?jump=nextslide">
              <a:snd r:embed="rId8" name="coin.wav"/>
            </a:hlinkClick>
          </p:cNvPr>
          <p:cNvSpPr>
            <a:spLocks noChangeArrowheads="1"/>
          </p:cNvSpPr>
          <p:nvPr/>
        </p:nvSpPr>
        <p:spPr bwMode="auto">
          <a:xfrm>
            <a:off x="7315200" y="5791200"/>
            <a:ext cx="1600200" cy="1066800"/>
          </a:xfrm>
          <a:prstGeom prst="curvedRightArrow">
            <a:avLst>
              <a:gd name="adj1" fmla="val 30972"/>
              <a:gd name="adj2" fmla="val 48231"/>
              <a:gd name="adj3" fmla="val 54049"/>
            </a:avLst>
          </a:prstGeom>
          <a:gradFill rotWithShape="1">
            <a:gsLst>
              <a:gs pos="0">
                <a:srgbClr val="55261C"/>
              </a:gs>
              <a:gs pos="3000">
                <a:srgbClr val="EBDAD4"/>
              </a:gs>
              <a:gs pos="14499">
                <a:srgbClr val="C0524E"/>
              </a:gs>
              <a:gs pos="21001">
                <a:srgbClr val="80302D"/>
              </a:gs>
              <a:gs pos="22000">
                <a:srgbClr val="9C6563"/>
              </a:gs>
              <a:gs pos="24001">
                <a:srgbClr val="FFFFFF"/>
              </a:gs>
              <a:gs pos="39500">
                <a:srgbClr val="83A7C3"/>
              </a:gs>
              <a:gs pos="43500">
                <a:srgbClr val="768FB9"/>
              </a:gs>
              <a:gs pos="46001">
                <a:srgbClr val="83A7C3"/>
              </a:gs>
              <a:gs pos="50000">
                <a:srgbClr val="DCEBF5"/>
              </a:gs>
              <a:gs pos="53999">
                <a:srgbClr val="83A7C3"/>
              </a:gs>
              <a:gs pos="56500">
                <a:srgbClr val="768FB9"/>
              </a:gs>
              <a:gs pos="60501">
                <a:srgbClr val="83A7C3"/>
              </a:gs>
              <a:gs pos="75999">
                <a:srgbClr val="FFFFFF"/>
              </a:gs>
              <a:gs pos="78000">
                <a:srgbClr val="9C6563"/>
              </a:gs>
              <a:gs pos="78999">
                <a:srgbClr val="80302D"/>
              </a:gs>
              <a:gs pos="85501">
                <a:srgbClr val="C0524E"/>
              </a:gs>
              <a:gs pos="97000">
                <a:srgbClr val="EBDAD4"/>
              </a:gs>
              <a:gs pos="100000">
                <a:srgbClr val="55261C"/>
              </a:gs>
            </a:gsLst>
            <a:lin ang="5400000" scaled="1"/>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solidFill>
                  <a:srgbClr val="000000"/>
                </a:solidFill>
              </a:rPr>
              <a:t>Keyingisi</a:t>
            </a:r>
            <a:endParaRPr lang="ru-RU">
              <a:solidFill>
                <a:srgbClr val="000000"/>
              </a:solidFill>
            </a:endParaRPr>
          </a:p>
        </p:txBody>
      </p:sp>
      <p:pic>
        <p:nvPicPr>
          <p:cNvPr id="12298" name="Picture 22" descr="s001"/>
          <p:cNvPicPr>
            <a:picLocks noChangeAspect="1" noChangeArrowheads="1" noCrop="1"/>
          </p:cNvPicPr>
          <p:nvPr/>
        </p:nvPicPr>
        <p:blipFill>
          <a:blip r:embed="rId9">
            <a:extLst>
              <a:ext uri="{28A0092B-C50C-407E-A947-70E740481C1C}">
                <a14:useLocalDpi xmlns:a14="http://schemas.microsoft.com/office/drawing/2010/main" val="0"/>
              </a:ext>
            </a:extLst>
          </a:blip>
          <a:srcRect/>
          <a:stretch>
            <a:fillRect/>
          </a:stretch>
        </p:blipFill>
        <p:spPr bwMode="auto">
          <a:xfrm>
            <a:off x="1905000" y="1981200"/>
            <a:ext cx="4191000" cy="2095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93867148"/>
      </p:ext>
    </p:extLst>
  </p:cSld>
  <p:clrMapOvr>
    <a:masterClrMapping/>
  </p:clrMapOvr>
  <p:transition spd="slow" advClick="0" advTm="86399000">
    <p:comb dir="vert"/>
  </p:transition>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title"/>
          </p:nvPr>
        </p:nvSpPr>
        <p:spPr/>
        <p:txBody>
          <a:bodyPr/>
          <a:lstStyle/>
          <a:p>
            <a:pPr eaLnBrk="1" hangingPunct="1"/>
            <a:endParaRPr lang="ru-RU" smtClean="0"/>
          </a:p>
        </p:txBody>
      </p:sp>
      <p:pic>
        <p:nvPicPr>
          <p:cNvPr id="13315" name="Picture 4" descr="images"/>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620000" y="0"/>
            <a:ext cx="15240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6" name="Picture 5" descr="11"/>
          <p:cNvPicPr>
            <a:picLocks noChangeAspect="1" noChangeArrowheads="1"/>
          </p:cNvPicPr>
          <p:nvPr/>
        </p:nvPicPr>
        <p:blipFill>
          <a:blip r:embed="rId3">
            <a:extLst>
              <a:ext uri="{28A0092B-C50C-407E-A947-70E740481C1C}">
                <a14:useLocalDpi xmlns:a14="http://schemas.microsoft.com/office/drawing/2010/main" val="0"/>
              </a:ext>
            </a:extLst>
          </a:blip>
          <a:srcRect l="31250"/>
          <a:stretch>
            <a:fillRect/>
          </a:stretch>
        </p:blipFill>
        <p:spPr bwMode="auto">
          <a:xfrm>
            <a:off x="5943600" y="0"/>
            <a:ext cx="1676400" cy="1833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7" name="Picture 6" descr="10"/>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191000" y="0"/>
            <a:ext cx="1752600" cy="1760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8" name="Picture 7" descr="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62200" y="0"/>
            <a:ext cx="1905000" cy="1795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3319" name="Picture 8" descr="1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0" y="0"/>
            <a:ext cx="24384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20" name="AutoShape 10">
            <a:hlinkClick r:id="" action="ppaction://hlinkshowjump?jump=nextslide" highlightClick="1">
              <a:snd r:embed="rId7" name="Windows Vista Exclamation.wav"/>
            </a:hlinkClick>
          </p:cNvPr>
          <p:cNvSpPr>
            <a:spLocks noChangeArrowheads="1"/>
          </p:cNvSpPr>
          <p:nvPr/>
        </p:nvSpPr>
        <p:spPr bwMode="auto">
          <a:xfrm>
            <a:off x="4800600" y="4419600"/>
            <a:ext cx="3886200" cy="914400"/>
          </a:xfrm>
          <a:prstGeom prst="actionButtonBlank">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00"/>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00"/>
                </a:solidFill>
              </a:rPr>
              <a:t>C) Pbt</a:t>
            </a:r>
            <a:endParaRPr lang="ru-RU" sz="4000">
              <a:solidFill>
                <a:srgbClr val="000000"/>
              </a:solidFill>
              <a:hlinkClick r:id="rId8" action="ppaction://hlinksldjump">
                <a:snd r:embed="rId9" name="2.wav"/>
              </a:hlinkClick>
            </a:endParaRPr>
          </a:p>
          <a:p>
            <a:pPr algn="ctr"/>
            <a:endParaRPr lang="ru-RU">
              <a:solidFill>
                <a:srgbClr val="000000"/>
              </a:solidFill>
            </a:endParaRPr>
          </a:p>
        </p:txBody>
      </p:sp>
      <p:sp>
        <p:nvSpPr>
          <p:cNvPr id="13321" name="AutoShape 11">
            <a:hlinkClick r:id="rId10" action="ppaction://hlinksldjump" highlightClick="1">
              <a:snd r:embed="rId11" name="Windows XP - критическая ошибка.wav"/>
            </a:hlinkClick>
          </p:cNvPr>
          <p:cNvSpPr>
            <a:spLocks noChangeArrowheads="1"/>
          </p:cNvSpPr>
          <p:nvPr/>
        </p:nvSpPr>
        <p:spPr bwMode="auto">
          <a:xfrm>
            <a:off x="457200" y="4495800"/>
            <a:ext cx="3886200" cy="914400"/>
          </a:xfrm>
          <a:prstGeom prst="actionButtonBlank">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00"/>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00"/>
                </a:solidFill>
              </a:rPr>
              <a:t>A) Mbt</a:t>
            </a:r>
            <a:endParaRPr lang="ru-RU" sz="4000">
              <a:solidFill>
                <a:srgbClr val="000000"/>
              </a:solidFill>
              <a:hlinkClick r:id="rId8" action="ppaction://hlinksldjump">
                <a:snd r:embed="rId9" name="2.wav"/>
              </a:hlinkClick>
            </a:endParaRPr>
          </a:p>
          <a:p>
            <a:pPr algn="ctr"/>
            <a:endParaRPr lang="ru-RU">
              <a:solidFill>
                <a:srgbClr val="000000"/>
              </a:solidFill>
            </a:endParaRPr>
          </a:p>
        </p:txBody>
      </p:sp>
      <p:sp>
        <p:nvSpPr>
          <p:cNvPr id="13322" name="AutoShape 12">
            <a:hlinkClick r:id="rId10" action="ppaction://hlinksldjump" highlightClick="1">
              <a:snd r:embed="rId11" name="Windows XP - критическая ошибка.wav"/>
            </a:hlinkClick>
          </p:cNvPr>
          <p:cNvSpPr>
            <a:spLocks noChangeArrowheads="1"/>
          </p:cNvSpPr>
          <p:nvPr/>
        </p:nvSpPr>
        <p:spPr bwMode="auto">
          <a:xfrm>
            <a:off x="4800600" y="5638800"/>
            <a:ext cx="3886200" cy="914400"/>
          </a:xfrm>
          <a:prstGeom prst="actionButtonBlank">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00"/>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00"/>
                </a:solidFill>
              </a:rPr>
              <a:t>D) Tbt</a:t>
            </a:r>
            <a:endParaRPr lang="ru-RU" sz="4000">
              <a:solidFill>
                <a:srgbClr val="000000"/>
              </a:solidFill>
              <a:hlinkClick r:id="rId8" action="ppaction://hlinksldjump">
                <a:snd r:embed="rId9" name="2.wav"/>
              </a:hlinkClick>
            </a:endParaRPr>
          </a:p>
          <a:p>
            <a:pPr algn="ctr"/>
            <a:endParaRPr lang="ru-RU">
              <a:solidFill>
                <a:srgbClr val="000000"/>
              </a:solidFill>
            </a:endParaRPr>
          </a:p>
        </p:txBody>
      </p:sp>
      <p:sp>
        <p:nvSpPr>
          <p:cNvPr id="13323" name="AutoShape 13">
            <a:hlinkClick r:id="rId10" action="ppaction://hlinksldjump" highlightClick="1">
              <a:snd r:embed="rId11" name="Windows XP - критическая ошибка.wav"/>
            </a:hlinkClick>
          </p:cNvPr>
          <p:cNvSpPr>
            <a:spLocks noChangeArrowheads="1"/>
          </p:cNvSpPr>
          <p:nvPr/>
        </p:nvSpPr>
        <p:spPr bwMode="auto">
          <a:xfrm>
            <a:off x="457200" y="5638800"/>
            <a:ext cx="3886200" cy="914400"/>
          </a:xfrm>
          <a:prstGeom prst="actionButtonBlank">
            <a:avLst/>
          </a:prstGeom>
          <a:gradFill rotWithShape="1">
            <a:gsLst>
              <a:gs pos="0">
                <a:srgbClr val="E6E6E6"/>
              </a:gs>
              <a:gs pos="7500">
                <a:srgbClr val="7D8496"/>
              </a:gs>
              <a:gs pos="26500">
                <a:srgbClr val="E6E6E6"/>
              </a:gs>
              <a:gs pos="34000">
                <a:srgbClr val="7D8496"/>
              </a:gs>
              <a:gs pos="46500">
                <a:srgbClr val="E6E6E6"/>
              </a:gs>
              <a:gs pos="50000">
                <a:srgbClr val="FFFFFF"/>
              </a:gs>
              <a:gs pos="53500">
                <a:srgbClr val="E6E6E6"/>
              </a:gs>
              <a:gs pos="66000">
                <a:srgbClr val="7D8496"/>
              </a:gs>
              <a:gs pos="73500">
                <a:srgbClr val="E6E6E6"/>
              </a:gs>
              <a:gs pos="92500">
                <a:srgbClr val="7D8496"/>
              </a:gs>
              <a:gs pos="100000">
                <a:srgbClr val="E6E6E6"/>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000000"/>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000000"/>
                </a:solidFill>
              </a:rPr>
              <a:t>B) Gbt</a:t>
            </a:r>
            <a:endParaRPr lang="ru-RU" sz="4000">
              <a:solidFill>
                <a:srgbClr val="000000"/>
              </a:solidFill>
              <a:hlinkClick r:id="rId8" action="ppaction://hlinksldjump">
                <a:snd r:embed="rId9" name="2.wav"/>
              </a:hlinkClick>
            </a:endParaRPr>
          </a:p>
          <a:p>
            <a:pPr algn="ctr"/>
            <a:endParaRPr lang="ru-RU">
              <a:solidFill>
                <a:srgbClr val="000000"/>
              </a:solidFill>
            </a:endParaRPr>
          </a:p>
        </p:txBody>
      </p:sp>
      <p:sp>
        <p:nvSpPr>
          <p:cNvPr id="13324" name="WordArt 15"/>
          <p:cNvSpPr>
            <a:spLocks noChangeArrowheads="1" noChangeShapeType="1" noTextEdit="1"/>
          </p:cNvSpPr>
          <p:nvPr/>
        </p:nvSpPr>
        <p:spPr bwMode="auto">
          <a:xfrm>
            <a:off x="762000" y="2133600"/>
            <a:ext cx="7924800" cy="1600200"/>
          </a:xfrm>
          <a:prstGeom prst="rect">
            <a:avLst/>
          </a:prstGeom>
        </p:spPr>
        <p:txBody>
          <a:bodyPr wrap="none" fromWordArt="1">
            <a:prstTxWarp prst="textPlain">
              <a:avLst>
                <a:gd name="adj" fmla="val 50000"/>
              </a:avLst>
            </a:prstTxWarp>
          </a:bodyPr>
          <a:lstStyle/>
          <a:p>
            <a:pPr algn="ctr"/>
            <a:r>
              <a:rPr lang="en-US" sz="20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3.Eng katta axborot </a:t>
            </a:r>
          </a:p>
          <a:p>
            <a:pPr algn="ctr"/>
            <a:r>
              <a:rPr lang="en-US" sz="2000" b="1" i="1" kern="10">
                <a:ln w="9525">
                  <a:solidFill>
                    <a:srgbClr val="000000"/>
                  </a:solidFill>
                  <a:round/>
                  <a:headEnd/>
                  <a:tailEnd/>
                </a:ln>
                <a:gradFill rotWithShape="1">
                  <a:gsLst>
                    <a:gs pos="0">
                      <a:srgbClr val="A603AB"/>
                    </a:gs>
                    <a:gs pos="10501">
                      <a:srgbClr val="0819FB"/>
                    </a:gs>
                    <a:gs pos="17500">
                      <a:srgbClr val="1A8D48"/>
                    </a:gs>
                    <a:gs pos="25999">
                      <a:srgbClr val="FFFF00"/>
                    </a:gs>
                    <a:gs pos="36501">
                      <a:srgbClr val="EE3F17"/>
                    </a:gs>
                    <a:gs pos="44000">
                      <a:srgbClr val="E81766"/>
                    </a:gs>
                    <a:gs pos="50000">
                      <a:srgbClr val="A603AB"/>
                    </a:gs>
                    <a:gs pos="56000">
                      <a:srgbClr val="E81766"/>
                    </a:gs>
                    <a:gs pos="63499">
                      <a:srgbClr val="EE3F17"/>
                    </a:gs>
                    <a:gs pos="74001">
                      <a:srgbClr val="FFFF00"/>
                    </a:gs>
                    <a:gs pos="82500">
                      <a:srgbClr val="1A8D48"/>
                    </a:gs>
                    <a:gs pos="89500">
                      <a:srgbClr val="0819FB"/>
                    </a:gs>
                    <a:gs pos="100000">
                      <a:srgbClr val="A603AB"/>
                    </a:gs>
                  </a:gsLst>
                  <a:lin ang="5400000" scaled="1"/>
                </a:gradFill>
                <a:cs typeface="Arial" panose="020B0604020202020204" pitchFamily="34" charset="0"/>
              </a:rPr>
              <a:t>birligini ko'rsating.</a:t>
            </a:r>
          </a:p>
        </p:txBody>
      </p:sp>
    </p:spTree>
    <p:extLst>
      <p:ext uri="{BB962C8B-B14F-4D97-AF65-F5344CB8AC3E}">
        <p14:creationId xmlns:p14="http://schemas.microsoft.com/office/powerpoint/2010/main" val="2075406947"/>
      </p:ext>
    </p:extLst>
  </p:cSld>
  <p:clrMapOvr>
    <a:masterClrMapping/>
  </p:clrMapOvr>
  <p:transition spd="slow" advClick="0" advTm="86399000">
    <p:cover dir="d"/>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Grp="1" noChangeArrowheads="1"/>
          </p:cNvSpPr>
          <p:nvPr>
            <p:ph type="title"/>
          </p:nvPr>
        </p:nvSpPr>
        <p:spPr/>
        <p:txBody>
          <a:bodyPr/>
          <a:lstStyle/>
          <a:p>
            <a:pPr eaLnBrk="1" hangingPunct="1"/>
            <a:endParaRPr lang="ru-RU" smtClean="0"/>
          </a:p>
        </p:txBody>
      </p:sp>
      <p:pic>
        <p:nvPicPr>
          <p:cNvPr id="14339" name="Picture 4" descr="4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28800" y="0"/>
            <a:ext cx="17526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0" name="Picture 5" descr="5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1" name="Picture 6" descr="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53000" y="0"/>
            <a:ext cx="1233488"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2" name="Picture 7" descr="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505200" y="0"/>
            <a:ext cx="1474788"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3" name="Picture 8" descr="1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600200" y="1752600"/>
            <a:ext cx="5638800" cy="3276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344" name="Picture 9" descr="1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248400" y="0"/>
            <a:ext cx="28956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345" name="WordArt 10"/>
          <p:cNvSpPr>
            <a:spLocks noChangeArrowheads="1" noChangeShapeType="1" noTextEdit="1"/>
          </p:cNvSpPr>
          <p:nvPr/>
        </p:nvSpPr>
        <p:spPr bwMode="auto">
          <a:xfrm>
            <a:off x="0" y="4572000"/>
            <a:ext cx="9144000" cy="1219200"/>
          </a:xfrm>
          <a:prstGeom prst="rect">
            <a:avLst/>
          </a:prstGeom>
        </p:spPr>
        <p:txBody>
          <a:bodyPr wrap="none" fromWordArt="1">
            <a:prstTxWarp prst="textPlain">
              <a:avLst>
                <a:gd name="adj" fmla="val 50000"/>
              </a:avLst>
            </a:prstTxWarp>
          </a:bodyPr>
          <a:lstStyle/>
          <a:p>
            <a:pPr algn="ctr"/>
            <a:r>
              <a:rPr lang="en-US" sz="3600" kern="10">
                <a:ln w="12700">
                  <a:solidFill>
                    <a:srgbClr val="EAEAEA"/>
                  </a:solidFill>
                  <a:round/>
                  <a:headEnd/>
                  <a:tailEnd/>
                </a:ln>
                <a:gradFill rotWithShape="1">
                  <a:gsLst>
                    <a:gs pos="0">
                      <a:srgbClr val="A603AB"/>
                    </a:gs>
                    <a:gs pos="12000">
                      <a:srgbClr val="E81766"/>
                    </a:gs>
                    <a:gs pos="27000">
                      <a:srgbClr val="EE3F17"/>
                    </a:gs>
                    <a:gs pos="48000">
                      <a:srgbClr val="FFFF00"/>
                    </a:gs>
                    <a:gs pos="64999">
                      <a:srgbClr val="1A8D48"/>
                    </a:gs>
                    <a:gs pos="78999">
                      <a:srgbClr val="0819FB"/>
                    </a:gs>
                    <a:gs pos="100000">
                      <a:srgbClr val="A603AB"/>
                    </a:gs>
                  </a:gsLst>
                  <a:lin ang="0" scaled="1"/>
                </a:gradFill>
                <a:effectLst>
                  <a:outerShdw dist="35921" dir="2700000" sy="50000" kx="2115830" algn="bl" rotWithShape="0">
                    <a:srgbClr val="C0C0C0">
                      <a:alpha val="79999"/>
                    </a:srgbClr>
                  </a:outerShdw>
                </a:effectLst>
                <a:cs typeface="Arial" panose="020B0604020202020204" pitchFamily="34" charset="0"/>
              </a:rPr>
              <a:t>Ofarin! Javobingiz to'g'ri</a:t>
            </a:r>
          </a:p>
        </p:txBody>
      </p:sp>
      <p:sp>
        <p:nvSpPr>
          <p:cNvPr id="14346" name="AutoShape 11">
            <a:hlinkClick r:id="" action="ppaction://hlinkshowjump?jump=nextslide">
              <a:snd r:embed="rId8" name="type.wav"/>
            </a:hlinkClick>
          </p:cNvPr>
          <p:cNvSpPr>
            <a:spLocks noChangeArrowheads="1"/>
          </p:cNvSpPr>
          <p:nvPr/>
        </p:nvSpPr>
        <p:spPr bwMode="auto">
          <a:xfrm>
            <a:off x="7315200" y="5791200"/>
            <a:ext cx="1600200" cy="1066800"/>
          </a:xfrm>
          <a:prstGeom prst="curvedRightArrow">
            <a:avLst>
              <a:gd name="adj1" fmla="val 30972"/>
              <a:gd name="adj2" fmla="val 48231"/>
              <a:gd name="adj3" fmla="val 54049"/>
            </a:avLst>
          </a:prstGeom>
          <a:gradFill rotWithShape="1">
            <a:gsLst>
              <a:gs pos="0">
                <a:srgbClr val="000082"/>
              </a:gs>
              <a:gs pos="14999">
                <a:srgbClr val="66008F"/>
              </a:gs>
              <a:gs pos="32500">
                <a:srgbClr val="BA0066"/>
              </a:gs>
              <a:gs pos="45000">
                <a:srgbClr val="FF0000"/>
              </a:gs>
              <a:gs pos="50000">
                <a:srgbClr val="FF8200"/>
              </a:gs>
              <a:gs pos="55000">
                <a:srgbClr val="FF0000"/>
              </a:gs>
              <a:gs pos="67500">
                <a:srgbClr val="BA0066"/>
              </a:gs>
              <a:gs pos="85001">
                <a:srgbClr val="66008F"/>
              </a:gs>
              <a:gs pos="100000">
                <a:srgbClr val="000082"/>
              </a:gs>
            </a:gsLst>
            <a:lin ang="5400000" scaled="1"/>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solidFill>
                  <a:srgbClr val="000000"/>
                </a:solidFill>
              </a:rPr>
              <a:t>Keyingisi</a:t>
            </a:r>
            <a:endParaRPr lang="ru-RU">
              <a:solidFill>
                <a:srgbClr val="000000"/>
              </a:solidFill>
            </a:endParaRPr>
          </a:p>
        </p:txBody>
      </p:sp>
    </p:spTree>
    <p:extLst>
      <p:ext uri="{BB962C8B-B14F-4D97-AF65-F5344CB8AC3E}">
        <p14:creationId xmlns:p14="http://schemas.microsoft.com/office/powerpoint/2010/main" val="2488741583"/>
      </p:ext>
    </p:extLst>
  </p:cSld>
  <p:clrMapOvr>
    <a:masterClrMapping/>
  </p:clrMapOvr>
  <p:transition spd="slow" advClick="0" advTm="86399000">
    <p:cove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39552" y="188640"/>
            <a:ext cx="8229600" cy="1143000"/>
          </a:xfrm>
          <a:solidFill>
            <a:srgbClr val="FFC000"/>
          </a:solidFill>
          <a:ln w="76200">
            <a:solidFill>
              <a:schemeClr val="tx2"/>
            </a:solidFill>
          </a:ln>
        </p:spPr>
        <p:txBody>
          <a:bodyPr>
            <a:normAutofit fontScale="90000"/>
          </a:bodyPr>
          <a:lstStyle/>
          <a:p>
            <a:pPr algn="ctr"/>
            <a:r>
              <a:rPr lang="en-US" b="1" dirty="0" smtClean="0"/>
              <a:t>AXBOROTNI TASVIRLASH, SAQLASH, ISHLOV BERISH VA UZATISH</a:t>
            </a:r>
            <a:endParaRPr lang="ru-RU" b="1" dirty="0"/>
          </a:p>
        </p:txBody>
      </p:sp>
      <p:sp>
        <p:nvSpPr>
          <p:cNvPr id="3" name="Нижний колонтитул 2"/>
          <p:cNvSpPr>
            <a:spLocks noGrp="1"/>
          </p:cNvSpPr>
          <p:nvPr>
            <p:ph type="ftr" sz="quarter" idx="11"/>
          </p:nvPr>
        </p:nvSpPr>
        <p:spPr/>
        <p:txBody>
          <a:bodyPr/>
          <a:lstStyle/>
          <a:p>
            <a:r>
              <a:rPr lang="en-US" smtClean="0"/>
              <a:t>www.arxiv.uz</a:t>
            </a:r>
            <a:endParaRPr lang="ru-RU"/>
          </a:p>
        </p:txBody>
      </p:sp>
      <p:pic>
        <p:nvPicPr>
          <p:cNvPr id="2050" name="Picture 2" descr="D:\оооо\textmining.pn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12777"/>
            <a:ext cx="4248472" cy="2160240"/>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D:\оооо\Writing-Picture-Books-grid.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679068" y="1428235"/>
            <a:ext cx="4141404" cy="2108832"/>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D:\оооо\Video.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79512" y="3786251"/>
            <a:ext cx="4248472" cy="3071751"/>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D:\оооо\download_image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477902" y="3786248"/>
            <a:ext cx="4342570" cy="259508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3711769"/>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p:txBody>
          <a:bodyPr/>
          <a:lstStyle/>
          <a:p>
            <a:pPr eaLnBrk="1" hangingPunct="1"/>
            <a:endParaRPr lang="ru-RU" smtClean="0"/>
          </a:p>
        </p:txBody>
      </p:sp>
      <p:pic>
        <p:nvPicPr>
          <p:cNvPr id="15363" name="Picture 4" descr="smi"/>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15200" y="0"/>
            <a:ext cx="1828800" cy="1766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4" name="Picture 5" descr="8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0"/>
            <a:ext cx="18288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5" name="Picture 6" descr="67"/>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00400" y="0"/>
            <a:ext cx="2095500" cy="1733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6" name="Picture 7" descr="68"/>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828800" y="0"/>
            <a:ext cx="1409700" cy="1752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5367" name="Picture 8" descr="69"/>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0" y="0"/>
            <a:ext cx="1981200" cy="1676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8" name="WordArt 10"/>
          <p:cNvSpPr>
            <a:spLocks noChangeArrowheads="1" noChangeShapeType="1" noTextEdit="1"/>
          </p:cNvSpPr>
          <p:nvPr/>
        </p:nvSpPr>
        <p:spPr bwMode="auto">
          <a:xfrm>
            <a:off x="304800" y="2057400"/>
            <a:ext cx="8839200" cy="1981200"/>
          </a:xfrm>
          <a:prstGeom prst="rect">
            <a:avLst/>
          </a:prstGeom>
        </p:spPr>
        <p:txBody>
          <a:bodyPr wrap="none" fromWordArt="1">
            <a:prstTxWarp prst="textSlantUp">
              <a:avLst>
                <a:gd name="adj" fmla="val 17963"/>
              </a:avLst>
            </a:prstTxWarp>
          </a:bodyPr>
          <a:lstStyle/>
          <a:p>
            <a:pPr algn="ctr"/>
            <a:r>
              <a:rPr lang="en-US" sz="3600" kern="10">
                <a:ln w="12700">
                  <a:solidFill>
                    <a:srgbClr val="000000"/>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Harrington" panose="04040505050A02020702" pitchFamily="82" charset="0"/>
              </a:rPr>
              <a:t>4. Disk turlarini</a:t>
            </a:r>
          </a:p>
          <a:p>
            <a:pPr algn="ctr"/>
            <a:r>
              <a:rPr lang="en-US" sz="3600" kern="10">
                <a:ln w="12700">
                  <a:solidFill>
                    <a:srgbClr val="000000"/>
                  </a:solidFill>
                  <a:round/>
                  <a:headEnd/>
                  <a:tailEnd/>
                </a:ln>
                <a:gradFill rotWithShape="1">
                  <a:gsLst>
                    <a:gs pos="0">
                      <a:srgbClr val="6600CC"/>
                    </a:gs>
                    <a:gs pos="100000">
                      <a:srgbClr val="CC00CC"/>
                    </a:gs>
                  </a:gsLst>
                  <a:lin ang="5400000" scaled="1"/>
                </a:gradFill>
                <a:effectLst>
                  <a:outerShdw dist="53882" dir="2700000" algn="ctr" rotWithShape="0">
                    <a:srgbClr val="9999FF">
                      <a:alpha val="79999"/>
                    </a:srgbClr>
                  </a:outerShdw>
                </a:effectLst>
                <a:latin typeface="Harrington" panose="04040505050A02020702" pitchFamily="82" charset="0"/>
              </a:rPr>
              <a:t> ayting</a:t>
            </a:r>
          </a:p>
        </p:txBody>
      </p:sp>
      <p:sp>
        <p:nvSpPr>
          <p:cNvPr id="15369" name="AutoShape 11">
            <a:hlinkClick r:id="" action="ppaction://hlinkshowjump?jump=nextslide" highlightClick="1">
              <a:snd r:embed="rId7" name="Windows Vista Exclamation.wav"/>
            </a:hlinkClick>
          </p:cNvPr>
          <p:cNvSpPr>
            <a:spLocks noChangeArrowheads="1"/>
          </p:cNvSpPr>
          <p:nvPr/>
        </p:nvSpPr>
        <p:spPr bwMode="auto">
          <a:xfrm>
            <a:off x="4800600" y="5638800"/>
            <a:ext cx="3886200" cy="914400"/>
          </a:xfrm>
          <a:prstGeom prst="actionButtonBlank">
            <a:avLst/>
          </a:prstGeom>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C3FFFF"/>
              </a:solidFill>
            </a:endParaRPr>
          </a:p>
          <a:p>
            <a:pPr algn="ctr" eaLnBrk="1" hangingPunct="1">
              <a:spcBef>
                <a:spcPct val="20000"/>
              </a:spcBef>
              <a:buClr>
                <a:schemeClr val="folHlink"/>
              </a:buClr>
              <a:buSzPct val="60000"/>
              <a:buFont typeface="Wingdings" panose="05000000000000000000" pitchFamily="2" charset="2"/>
              <a:buNone/>
            </a:pPr>
            <a:r>
              <a:rPr lang="en-US" sz="3600">
                <a:solidFill>
                  <a:srgbClr val="C3FFFF"/>
                </a:solidFill>
              </a:rPr>
              <a:t>D)Hammasi to’g’ri</a:t>
            </a:r>
            <a:endParaRPr lang="ru-RU" sz="3600">
              <a:solidFill>
                <a:srgbClr val="C3FFFF"/>
              </a:solidFill>
              <a:hlinkClick r:id="rId8" action="ppaction://hlinksldjump">
                <a:snd r:embed="rId9" name="2.wav"/>
              </a:hlinkClick>
            </a:endParaRPr>
          </a:p>
          <a:p>
            <a:pPr algn="ctr"/>
            <a:endParaRPr lang="ru-RU">
              <a:solidFill>
                <a:srgbClr val="C3FFFF"/>
              </a:solidFill>
            </a:endParaRPr>
          </a:p>
        </p:txBody>
      </p:sp>
      <p:sp>
        <p:nvSpPr>
          <p:cNvPr id="15370" name="AutoShape 12">
            <a:hlinkClick r:id="rId10" action="ppaction://hlinksldjump" highlightClick="1">
              <a:snd r:embed="rId11" name="Windows XP - критическая ошибка.wav"/>
            </a:hlinkClick>
          </p:cNvPr>
          <p:cNvSpPr>
            <a:spLocks noChangeArrowheads="1"/>
          </p:cNvSpPr>
          <p:nvPr/>
        </p:nvSpPr>
        <p:spPr bwMode="auto">
          <a:xfrm>
            <a:off x="4800600" y="4419600"/>
            <a:ext cx="3886200" cy="914400"/>
          </a:xfrm>
          <a:prstGeom prst="actionButtonBlank">
            <a:avLst/>
          </a:prstGeom>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C3FFFF"/>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C3FFFF"/>
                </a:solidFill>
              </a:rPr>
              <a:t>C) Qattiq</a:t>
            </a:r>
            <a:endParaRPr lang="ru-RU" sz="4000">
              <a:solidFill>
                <a:srgbClr val="C3FFFF"/>
              </a:solidFill>
              <a:hlinkClick r:id="rId8" action="ppaction://hlinksldjump">
                <a:snd r:embed="rId9" name="2.wav"/>
              </a:hlinkClick>
            </a:endParaRPr>
          </a:p>
          <a:p>
            <a:pPr algn="ctr"/>
            <a:endParaRPr lang="ru-RU">
              <a:solidFill>
                <a:srgbClr val="C3FFFF"/>
              </a:solidFill>
            </a:endParaRPr>
          </a:p>
        </p:txBody>
      </p:sp>
      <p:sp>
        <p:nvSpPr>
          <p:cNvPr id="15371" name="AutoShape 13">
            <a:hlinkClick r:id="rId10" action="ppaction://hlinksldjump" highlightClick="1">
              <a:snd r:embed="rId11" name="Windows XP - критическая ошибка.wav"/>
            </a:hlinkClick>
          </p:cNvPr>
          <p:cNvSpPr>
            <a:spLocks noChangeArrowheads="1"/>
          </p:cNvSpPr>
          <p:nvPr/>
        </p:nvSpPr>
        <p:spPr bwMode="auto">
          <a:xfrm>
            <a:off x="381000" y="4419600"/>
            <a:ext cx="3886200" cy="914400"/>
          </a:xfrm>
          <a:prstGeom prst="actionButtonBlank">
            <a:avLst/>
          </a:prstGeom>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C3FFFF"/>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C3FFFF"/>
                </a:solidFill>
              </a:rPr>
              <a:t>A) Egiluvchan </a:t>
            </a:r>
            <a:endParaRPr lang="ru-RU" sz="4000">
              <a:solidFill>
                <a:srgbClr val="C3FFFF"/>
              </a:solidFill>
              <a:hlinkClick r:id="rId8" action="ppaction://hlinksldjump">
                <a:snd r:embed="rId9" name="2.wav"/>
              </a:hlinkClick>
            </a:endParaRPr>
          </a:p>
          <a:p>
            <a:pPr algn="ctr"/>
            <a:endParaRPr lang="ru-RU">
              <a:solidFill>
                <a:srgbClr val="C3FFFF"/>
              </a:solidFill>
            </a:endParaRPr>
          </a:p>
        </p:txBody>
      </p:sp>
      <p:sp>
        <p:nvSpPr>
          <p:cNvPr id="15372" name="AutoShape 14">
            <a:hlinkClick r:id="rId10" action="ppaction://hlinksldjump" highlightClick="1">
              <a:snd r:embed="rId11" name="Windows XP - критическая ошибка.wav"/>
            </a:hlinkClick>
          </p:cNvPr>
          <p:cNvSpPr>
            <a:spLocks noChangeArrowheads="1"/>
          </p:cNvSpPr>
          <p:nvPr/>
        </p:nvSpPr>
        <p:spPr bwMode="auto">
          <a:xfrm>
            <a:off x="381000" y="5638800"/>
            <a:ext cx="3886200" cy="914400"/>
          </a:xfrm>
          <a:prstGeom prst="actionButtonBlank">
            <a:avLst/>
          </a:prstGeom>
          <a:gradFill rotWithShape="1">
            <a:gsLst>
              <a:gs pos="0">
                <a:srgbClr val="000000"/>
              </a:gs>
              <a:gs pos="10001">
                <a:srgbClr val="000040"/>
              </a:gs>
              <a:gs pos="25000">
                <a:srgbClr val="400040"/>
              </a:gs>
              <a:gs pos="37500">
                <a:srgbClr val="8F0040"/>
              </a:gs>
              <a:gs pos="45000">
                <a:srgbClr val="F27300"/>
              </a:gs>
              <a:gs pos="50000">
                <a:srgbClr val="FFBF00"/>
              </a:gs>
              <a:gs pos="55000">
                <a:srgbClr val="F27300"/>
              </a:gs>
              <a:gs pos="62500">
                <a:srgbClr val="8F0040"/>
              </a:gs>
              <a:gs pos="75000">
                <a:srgbClr val="400040"/>
              </a:gs>
              <a:gs pos="89999">
                <a:srgbClr val="000040"/>
              </a:gs>
              <a:gs pos="100000">
                <a:srgbClr val="000000"/>
              </a:gs>
            </a:gsLst>
            <a:lin ang="5400000" scaled="1"/>
          </a:gradFill>
          <a:ln w="9525">
            <a:solidFill>
              <a:schemeClr val="bg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eaLnBrk="1" hangingPunct="1">
              <a:spcBef>
                <a:spcPct val="20000"/>
              </a:spcBef>
              <a:buClr>
                <a:schemeClr val="folHlink"/>
              </a:buClr>
              <a:buSzPct val="60000"/>
              <a:buFont typeface="Wingdings" panose="05000000000000000000" pitchFamily="2" charset="2"/>
              <a:buNone/>
            </a:pPr>
            <a:endParaRPr lang="en-US" sz="500">
              <a:solidFill>
                <a:srgbClr val="C3FFFF"/>
              </a:solidFill>
            </a:endParaRPr>
          </a:p>
          <a:p>
            <a:pPr algn="ctr" eaLnBrk="1" hangingPunct="1">
              <a:spcBef>
                <a:spcPct val="20000"/>
              </a:spcBef>
              <a:buClr>
                <a:schemeClr val="folHlink"/>
              </a:buClr>
              <a:buSzPct val="60000"/>
              <a:buFont typeface="Wingdings" panose="05000000000000000000" pitchFamily="2" charset="2"/>
              <a:buNone/>
            </a:pPr>
            <a:r>
              <a:rPr lang="en-US" sz="4000">
                <a:solidFill>
                  <a:srgbClr val="C3FFFF"/>
                </a:solidFill>
              </a:rPr>
              <a:t>B)Optik</a:t>
            </a:r>
            <a:endParaRPr lang="ru-RU">
              <a:solidFill>
                <a:srgbClr val="C3FFFF"/>
              </a:solidFill>
            </a:endParaRPr>
          </a:p>
        </p:txBody>
      </p:sp>
    </p:spTree>
    <p:extLst>
      <p:ext uri="{BB962C8B-B14F-4D97-AF65-F5344CB8AC3E}">
        <p14:creationId xmlns:p14="http://schemas.microsoft.com/office/powerpoint/2010/main" val="3813665971"/>
      </p:ext>
    </p:extLst>
  </p:cSld>
  <p:clrMapOvr>
    <a:masterClrMapping/>
  </p:clrMapOvr>
  <p:transition spd="slow" advClick="0" advTm="86399000">
    <p:cover dir="r"/>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p:txBody>
          <a:bodyPr/>
          <a:lstStyle/>
          <a:p>
            <a:pPr eaLnBrk="1" hangingPunct="1"/>
            <a:endParaRPr lang="ru-RU" smtClean="0"/>
          </a:p>
        </p:txBody>
      </p:sp>
      <p:sp>
        <p:nvSpPr>
          <p:cNvPr id="16387" name="Rectangle 3"/>
          <p:cNvSpPr>
            <a:spLocks noGrp="1" noChangeArrowheads="1"/>
          </p:cNvSpPr>
          <p:nvPr>
            <p:ph type="body" idx="1"/>
          </p:nvPr>
        </p:nvSpPr>
        <p:spPr/>
        <p:txBody>
          <a:bodyPr/>
          <a:lstStyle/>
          <a:p>
            <a:pPr eaLnBrk="1" hangingPunct="1"/>
            <a:endParaRPr lang="ru-RU" smtClean="0"/>
          </a:p>
        </p:txBody>
      </p:sp>
      <p:pic>
        <p:nvPicPr>
          <p:cNvPr id="16388" name="Picture 4" descr="88"/>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19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6389" name="WordArt 5"/>
          <p:cNvSpPr>
            <a:spLocks noChangeArrowheads="1" noChangeShapeType="1" noTextEdit="1"/>
          </p:cNvSpPr>
          <p:nvPr/>
        </p:nvSpPr>
        <p:spPr bwMode="auto">
          <a:xfrm>
            <a:off x="228600" y="685800"/>
            <a:ext cx="4724400" cy="2590800"/>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fromWordArt="1">
            <a:prstTxWarp prst="textWave1">
              <a:avLst>
                <a:gd name="adj1" fmla="val 20644"/>
                <a:gd name="adj2" fmla="val 0"/>
              </a:avLst>
            </a:prstTxWarp>
          </a:bodyPr>
          <a:lstStyle/>
          <a:p>
            <a:pPr algn="ctr"/>
            <a:r>
              <a:rPr lang="en-US" sz="3600" kern="10">
                <a:gradFill rotWithShape="1">
                  <a:gsLst>
                    <a:gs pos="0">
                      <a:srgbClr val="9999FF"/>
                    </a:gs>
                    <a:gs pos="100000">
                      <a:srgbClr val="009999"/>
                    </a:gs>
                  </a:gsLst>
                  <a:lin ang="5400000" scaled="1"/>
                </a:gradFill>
                <a:effectLst>
                  <a:outerShdw dist="53882" dir="2700000" algn="ctr" rotWithShape="0">
                    <a:srgbClr val="C0C0C0">
                      <a:alpha val="79999"/>
                    </a:srgbClr>
                  </a:outerShdw>
                </a:effectLst>
                <a:latin typeface="Times New Roman" panose="02020603050405020304" pitchFamily="18" charset="0"/>
                <a:cs typeface="Times New Roman" panose="02020603050405020304" pitchFamily="18" charset="0"/>
              </a:rPr>
              <a:t>To'g'ri</a:t>
            </a:r>
          </a:p>
        </p:txBody>
      </p:sp>
      <p:sp>
        <p:nvSpPr>
          <p:cNvPr id="16390" name="AutoShape 6">
            <a:hlinkClick r:id="" action="ppaction://hlinkshowjump?jump=nextslide">
              <a:snd r:embed="rId3" name="type.wav"/>
            </a:hlinkClick>
          </p:cNvPr>
          <p:cNvSpPr>
            <a:spLocks noChangeArrowheads="1"/>
          </p:cNvSpPr>
          <p:nvPr/>
        </p:nvSpPr>
        <p:spPr bwMode="auto">
          <a:xfrm>
            <a:off x="7315200" y="5791200"/>
            <a:ext cx="1600200" cy="1066800"/>
          </a:xfrm>
          <a:prstGeom prst="curvedRightArrow">
            <a:avLst>
              <a:gd name="adj1" fmla="val 30972"/>
              <a:gd name="adj2" fmla="val 48231"/>
              <a:gd name="adj3" fmla="val 54049"/>
            </a:avLst>
          </a:prstGeom>
          <a:gradFill rotWithShape="1">
            <a:gsLst>
              <a:gs pos="0">
                <a:srgbClr val="000000"/>
              </a:gs>
              <a:gs pos="20000">
                <a:srgbClr val="0A128C"/>
              </a:gs>
              <a:gs pos="35001">
                <a:srgbClr val="181CC7"/>
              </a:gs>
              <a:gs pos="44000">
                <a:srgbClr val="7005D4"/>
              </a:gs>
              <a:gs pos="50000">
                <a:srgbClr val="8C3D91"/>
              </a:gs>
              <a:gs pos="56000">
                <a:srgbClr val="7005D4"/>
              </a:gs>
              <a:gs pos="64999">
                <a:srgbClr val="181CC7"/>
              </a:gs>
              <a:gs pos="80000">
                <a:srgbClr val="0A128C"/>
              </a:gs>
              <a:gs pos="100000">
                <a:srgbClr val="000000"/>
              </a:gs>
            </a:gsLst>
            <a:lin ang="5400000" scaled="1"/>
          </a:gradFill>
          <a:ln w="9525">
            <a:solidFill>
              <a:schemeClr val="tx1"/>
            </a:solidFill>
            <a:miter lim="800000"/>
            <a:headEnd/>
            <a:tailEnd/>
          </a:ln>
        </p:spPr>
        <p:txBody>
          <a:bodyPr wrap="none" anchor="ct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algn="ctr"/>
            <a:r>
              <a:rPr lang="en-US">
                <a:solidFill>
                  <a:srgbClr val="000000"/>
                </a:solidFill>
              </a:rPr>
              <a:t>Keyingisi</a:t>
            </a:r>
            <a:endParaRPr lang="ru-RU">
              <a:solidFill>
                <a:srgbClr val="000000"/>
              </a:solidFill>
            </a:endParaRPr>
          </a:p>
        </p:txBody>
      </p:sp>
    </p:spTree>
    <p:extLst>
      <p:ext uri="{BB962C8B-B14F-4D97-AF65-F5344CB8AC3E}">
        <p14:creationId xmlns:p14="http://schemas.microsoft.com/office/powerpoint/2010/main" val="2259724097"/>
      </p:ext>
    </p:extLst>
  </p:cSld>
  <p:clrMapOvr>
    <a:masterClrMapping/>
  </p:clrMapOvr>
  <p:transition spd="slow" advClick="0"/>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2"/>
          <p:cNvSpPr>
            <a:spLocks noGrp="1" noChangeArrowheads="1"/>
          </p:cNvSpPr>
          <p:nvPr>
            <p:ph type="title"/>
          </p:nvPr>
        </p:nvSpPr>
        <p:spPr/>
        <p:txBody>
          <a:bodyPr/>
          <a:lstStyle/>
          <a:p>
            <a:pPr eaLnBrk="1" hangingPunct="1"/>
            <a:endParaRPr lang="ru-RU" smtClean="0"/>
          </a:p>
        </p:txBody>
      </p:sp>
      <p:pic>
        <p:nvPicPr>
          <p:cNvPr id="22531" name="Picture 4" descr="1312711288_idqk7ewhqxofnb1"/>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4859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2" name="Picture 5" descr="gh"/>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67400" y="0"/>
            <a:ext cx="1393825"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3" name="Picture 6" descr="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47800" y="0"/>
            <a:ext cx="2514600" cy="1946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4" name="Picture 7" descr="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239000" y="0"/>
            <a:ext cx="1905000" cy="1905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535" name="Picture 8" descr="1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86200" y="0"/>
            <a:ext cx="1981200" cy="1981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TextBox 2"/>
          <p:cNvSpPr txBox="1"/>
          <p:nvPr/>
        </p:nvSpPr>
        <p:spPr>
          <a:xfrm>
            <a:off x="914400" y="3218587"/>
            <a:ext cx="7277100" cy="1754326"/>
          </a:xfrm>
          <a:prstGeom prst="rect">
            <a:avLst/>
          </a:prstGeom>
          <a:noFill/>
        </p:spPr>
        <p:txBody>
          <a:bodyPr wrap="square" rtlCol="0">
            <a:spAutoFit/>
          </a:bodyPr>
          <a:lstStyle/>
          <a:p>
            <a:pPr algn="ctr"/>
            <a:r>
              <a:rPr lang="en-US" sz="5400" b="1" dirty="0" smtClean="0">
                <a:solidFill>
                  <a:srgbClr val="FF0000"/>
                </a:solidFill>
              </a:rPr>
              <a:t>E’TIBORINGIZ  UCHUN   RAHMAT!!!</a:t>
            </a:r>
            <a:endParaRPr lang="en-US" sz="5400" b="1" dirty="0">
              <a:solidFill>
                <a:srgbClr val="FF0000"/>
              </a:solidFill>
            </a:endParaRPr>
          </a:p>
        </p:txBody>
      </p:sp>
    </p:spTree>
    <p:extLst>
      <p:ext uri="{BB962C8B-B14F-4D97-AF65-F5344CB8AC3E}">
        <p14:creationId xmlns:p14="http://schemas.microsoft.com/office/powerpoint/2010/main" val="3936350682"/>
      </p:ext>
    </p:extLst>
  </p:cSld>
  <p:clrMapOvr>
    <a:masterClrMapping/>
  </p:clrMapOvr>
  <p:transition spd="slow" advClick="0" advTm="86399000">
    <p:cover dir="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56160" y="452718"/>
            <a:ext cx="7055380" cy="1400530"/>
          </a:xfrm>
          <a:solidFill>
            <a:srgbClr val="FFC000"/>
          </a:solidFill>
          <a:ln w="76200">
            <a:solidFill>
              <a:schemeClr val="tx2"/>
            </a:solidFill>
          </a:ln>
        </p:spPr>
        <p:txBody>
          <a:bodyPr>
            <a:normAutofit/>
          </a:bodyPr>
          <a:lstStyle/>
          <a:p>
            <a:pPr algn="ctr"/>
            <a:r>
              <a:rPr lang="en-US" dirty="0" smtClean="0"/>
              <a:t>AXBOROTNING SIFAT KO’RSATKICHLARI</a:t>
            </a:r>
            <a:endParaRPr lang="ru-RU" dirty="0"/>
          </a:p>
        </p:txBody>
      </p:sp>
      <p:sp>
        <p:nvSpPr>
          <p:cNvPr id="3" name="Объект 2"/>
          <p:cNvSpPr>
            <a:spLocks noGrp="1"/>
          </p:cNvSpPr>
          <p:nvPr>
            <p:ph idx="1"/>
          </p:nvPr>
        </p:nvSpPr>
        <p:spPr>
          <a:xfrm>
            <a:off x="827700" y="2052925"/>
            <a:ext cx="7821000" cy="4195481"/>
          </a:xfrm>
        </p:spPr>
        <p:txBody>
          <a:bodyPr/>
          <a:lstStyle/>
          <a:p>
            <a:pPr marL="0" indent="0" algn="ctr">
              <a:buNone/>
            </a:pPr>
            <a:r>
              <a:rPr lang="en-GB" dirty="0"/>
              <a:t> </a:t>
            </a:r>
            <a:r>
              <a:rPr lang="en-GB" sz="2800" b="1" dirty="0" err="1"/>
              <a:t>Axborot</a:t>
            </a:r>
            <a:r>
              <a:rPr lang="en-GB" sz="2800" b="1" dirty="0"/>
              <a:t> </a:t>
            </a:r>
            <a:r>
              <a:rPr lang="en-GB" sz="2800" b="1" dirty="0" err="1"/>
              <a:t>asosan</a:t>
            </a:r>
            <a:r>
              <a:rPr lang="en-GB" sz="2800" b="1" dirty="0"/>
              <a:t> </a:t>
            </a:r>
            <a:r>
              <a:rPr lang="en-GB" sz="2800" b="1" dirty="0" err="1"/>
              <a:t>uchta</a:t>
            </a:r>
            <a:r>
              <a:rPr lang="en-GB" sz="2800" b="1" dirty="0"/>
              <a:t> </a:t>
            </a:r>
            <a:r>
              <a:rPr lang="en-GB" sz="2800" b="1" dirty="0" err="1"/>
              <a:t>muhim</a:t>
            </a:r>
            <a:r>
              <a:rPr lang="en-GB" sz="2800" b="1" dirty="0"/>
              <a:t> </a:t>
            </a:r>
            <a:r>
              <a:rPr lang="en-GB" sz="2800" b="1" dirty="0" err="1"/>
              <a:t>sifatga</a:t>
            </a:r>
            <a:r>
              <a:rPr lang="en-GB" sz="2800" b="1" dirty="0"/>
              <a:t> </a:t>
            </a:r>
            <a:r>
              <a:rPr lang="en-GB" sz="2800" b="1" dirty="0" err="1"/>
              <a:t>ega</a:t>
            </a:r>
            <a:r>
              <a:rPr lang="en-GB" sz="2800" b="1" dirty="0"/>
              <a:t> </a:t>
            </a:r>
            <a:r>
              <a:rPr lang="en-GB" sz="2800" b="1" dirty="0" err="1"/>
              <a:t>bo’lishi</a:t>
            </a:r>
            <a:r>
              <a:rPr lang="en-GB" sz="2800" b="1" dirty="0"/>
              <a:t> </a:t>
            </a:r>
            <a:r>
              <a:rPr lang="en-GB" sz="2800" b="1" dirty="0" err="1"/>
              <a:t>lozim</a:t>
            </a:r>
            <a:r>
              <a:rPr lang="en-GB" sz="2800" b="1" dirty="0" smtClean="0"/>
              <a:t>:</a:t>
            </a:r>
          </a:p>
          <a:p>
            <a:pPr marL="0" indent="0">
              <a:buNone/>
            </a:pPr>
            <a:r>
              <a:rPr lang="en-GB" sz="4000" dirty="0"/>
              <a:t>1.To’liqlik</a:t>
            </a:r>
          </a:p>
          <a:p>
            <a:pPr marL="0" indent="0">
              <a:buNone/>
            </a:pPr>
            <a:r>
              <a:rPr lang="en-GB" sz="4000" dirty="0"/>
              <a:t>2.Qimmatlilik</a:t>
            </a:r>
          </a:p>
          <a:p>
            <a:pPr marL="0" indent="0">
              <a:buNone/>
            </a:pPr>
            <a:r>
              <a:rPr lang="en-GB" sz="4000" dirty="0"/>
              <a:t>3..Ishonchlilik</a:t>
            </a:r>
          </a:p>
          <a:p>
            <a:endParaRPr lang="ru-RU" dirty="0"/>
          </a:p>
        </p:txBody>
      </p:sp>
    </p:spTree>
    <p:extLst>
      <p:ext uri="{BB962C8B-B14F-4D97-AF65-F5344CB8AC3E}">
        <p14:creationId xmlns:p14="http://schemas.microsoft.com/office/powerpoint/2010/main" val="25704990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78542" y="36242"/>
            <a:ext cx="8229600" cy="1143000"/>
          </a:xfrm>
          <a:solidFill>
            <a:srgbClr val="FFC000"/>
          </a:solidFill>
          <a:ln w="76200">
            <a:solidFill>
              <a:schemeClr val="tx2"/>
            </a:solidFill>
          </a:ln>
        </p:spPr>
        <p:txBody>
          <a:bodyPr>
            <a:normAutofit/>
          </a:bodyPr>
          <a:lstStyle/>
          <a:p>
            <a:r>
              <a:rPr lang="en-US" b="1" dirty="0" smtClean="0">
                <a:solidFill>
                  <a:srgbClr val="FF0000"/>
                </a:solidFill>
              </a:rPr>
              <a:t>AXBOROTLASHGAN JAMIYAT</a:t>
            </a:r>
            <a:endParaRPr lang="ru-RU" b="1" dirty="0">
              <a:solidFill>
                <a:srgbClr val="FF0000"/>
              </a:solidFill>
            </a:endParaRPr>
          </a:p>
        </p:txBody>
      </p:sp>
      <p:sp>
        <p:nvSpPr>
          <p:cNvPr id="3" name="Объект 2"/>
          <p:cNvSpPr>
            <a:spLocks noGrp="1"/>
          </p:cNvSpPr>
          <p:nvPr>
            <p:ph idx="1"/>
          </p:nvPr>
        </p:nvSpPr>
        <p:spPr>
          <a:xfrm>
            <a:off x="0" y="1268762"/>
            <a:ext cx="9144000" cy="4525963"/>
          </a:xfrm>
        </p:spPr>
        <p:txBody>
          <a:bodyPr/>
          <a:lstStyle/>
          <a:p>
            <a:r>
              <a:rPr lang="en-US" sz="3600" dirty="0" err="1"/>
              <a:t>Axborotlashgan</a:t>
            </a:r>
            <a:r>
              <a:rPr lang="en-US" sz="3600" dirty="0"/>
              <a:t> </a:t>
            </a:r>
            <a:r>
              <a:rPr lang="en-US" sz="3600" dirty="0" err="1"/>
              <a:t>jamiyat</a:t>
            </a:r>
            <a:r>
              <a:rPr lang="en-US" sz="3600" dirty="0"/>
              <a:t> — </a:t>
            </a:r>
            <a:r>
              <a:rPr lang="en-US" sz="3600" dirty="0" err="1"/>
              <a:t>jamiyatning</a:t>
            </a:r>
            <a:r>
              <a:rPr lang="en-US" sz="3600" dirty="0"/>
              <a:t> </a:t>
            </a:r>
            <a:r>
              <a:rPr lang="en-US" sz="3600" dirty="0" err="1"/>
              <a:t>ko’pchilik</a:t>
            </a:r>
            <a:r>
              <a:rPr lang="en-US" sz="3600" dirty="0"/>
              <a:t> </a:t>
            </a:r>
            <a:r>
              <a:rPr lang="en-US" sz="3600" dirty="0" err="1"/>
              <a:t>a'zolari</a:t>
            </a:r>
            <a:r>
              <a:rPr lang="en-US" sz="3600" dirty="0"/>
              <a:t> </a:t>
            </a:r>
            <a:r>
              <a:rPr lang="en-US" sz="3600" dirty="0" err="1"/>
              <a:t>axborot</a:t>
            </a:r>
            <a:r>
              <a:rPr lang="en-US" sz="3600" dirty="0"/>
              <a:t>, </a:t>
            </a:r>
            <a:r>
              <a:rPr lang="en-US" sz="3600" dirty="0" err="1"/>
              <a:t>ayniqsa</a:t>
            </a:r>
            <a:r>
              <a:rPr lang="en-US" sz="3600" dirty="0"/>
              <a:t>, </a:t>
            </a:r>
            <a:r>
              <a:rPr lang="en-US" sz="3600" dirty="0" err="1"/>
              <a:t>uning</a:t>
            </a:r>
            <a:r>
              <a:rPr lang="en-US" sz="3600" dirty="0"/>
              <a:t> </a:t>
            </a:r>
            <a:r>
              <a:rPr lang="en-US" sz="3600" dirty="0" err="1"/>
              <a:t>oliy</a:t>
            </a:r>
            <a:r>
              <a:rPr lang="en-US" sz="3600" dirty="0"/>
              <a:t> </a:t>
            </a:r>
            <a:r>
              <a:rPr lang="en-US" sz="3600" dirty="0" err="1"/>
              <a:t>shakli</a:t>
            </a:r>
            <a:r>
              <a:rPr lang="en-US" sz="3600" dirty="0"/>
              <a:t> </a:t>
            </a:r>
            <a:r>
              <a:rPr lang="en-US" sz="3600" dirty="0" err="1"/>
              <a:t>bulmish</a:t>
            </a:r>
            <a:r>
              <a:rPr lang="en-US" sz="3600" dirty="0"/>
              <a:t> </a:t>
            </a:r>
            <a:r>
              <a:rPr lang="en-US" sz="3600" dirty="0" err="1"/>
              <a:t>bilimlarni</a:t>
            </a:r>
            <a:r>
              <a:rPr lang="en-US" sz="3600" dirty="0"/>
              <a:t> </a:t>
            </a:r>
            <a:r>
              <a:rPr lang="en-US" sz="3600" dirty="0" err="1"/>
              <a:t>ishlab</a:t>
            </a:r>
            <a:r>
              <a:rPr lang="en-US" sz="3600" dirty="0"/>
              <a:t> </a:t>
            </a:r>
            <a:r>
              <a:rPr lang="en-US" sz="3600" dirty="0" err="1"/>
              <a:t>chiqarish</a:t>
            </a:r>
            <a:r>
              <a:rPr lang="en-US" sz="3600" dirty="0"/>
              <a:t>, </a:t>
            </a:r>
            <a:r>
              <a:rPr lang="en-US" sz="3600" dirty="0" err="1"/>
              <a:t>saqlash</a:t>
            </a:r>
            <a:r>
              <a:rPr lang="en-US" sz="3600" dirty="0"/>
              <a:t>, </a:t>
            </a:r>
            <a:r>
              <a:rPr lang="en-US" sz="3600" dirty="0" err="1"/>
              <a:t>qayta</a:t>
            </a:r>
            <a:r>
              <a:rPr lang="en-US" sz="3600" dirty="0"/>
              <a:t> </a:t>
            </a:r>
            <a:r>
              <a:rPr lang="en-US" sz="3600" dirty="0" err="1"/>
              <a:t>ishlash</a:t>
            </a:r>
            <a:r>
              <a:rPr lang="en-US" sz="3600" dirty="0"/>
              <a:t> </a:t>
            </a:r>
            <a:r>
              <a:rPr lang="en-US" sz="3600" dirty="0" err="1"/>
              <a:t>va</a:t>
            </a:r>
            <a:r>
              <a:rPr lang="en-US" sz="3600" dirty="0"/>
              <a:t> </a:t>
            </a:r>
            <a:r>
              <a:rPr lang="en-US" sz="3600" dirty="0" err="1"/>
              <a:t>amalga</a:t>
            </a:r>
            <a:r>
              <a:rPr lang="en-US" sz="3600" dirty="0"/>
              <a:t> </a:t>
            </a:r>
            <a:r>
              <a:rPr lang="en-US" sz="3600" dirty="0" err="1"/>
              <a:t>oshirish</a:t>
            </a:r>
            <a:r>
              <a:rPr lang="en-US" sz="3600" dirty="0"/>
              <a:t> </a:t>
            </a:r>
            <a:r>
              <a:rPr lang="en-US" sz="3600" dirty="0" err="1"/>
              <a:t>bilan</a:t>
            </a:r>
            <a:r>
              <a:rPr lang="en-US" sz="3600" dirty="0"/>
              <a:t> band </a:t>
            </a:r>
            <a:r>
              <a:rPr lang="en-US" sz="3600" dirty="0" err="1"/>
              <a:t>bo’lgan</a:t>
            </a:r>
            <a:r>
              <a:rPr lang="en-US" sz="3600" dirty="0"/>
              <a:t> </a:t>
            </a:r>
            <a:r>
              <a:rPr lang="en-US" sz="3600" dirty="0" err="1"/>
              <a:t>jamiyatdir</a:t>
            </a:r>
            <a:r>
              <a:rPr lang="en-US" sz="3600" dirty="0"/>
              <a:t>.</a:t>
            </a:r>
            <a:endParaRPr lang="ru-RU" sz="3600" b="1" dirty="0"/>
          </a:p>
          <a:p>
            <a:pPr marL="0" indent="0">
              <a:buNone/>
            </a:pPr>
            <a:endParaRPr lang="ru-RU" dirty="0"/>
          </a:p>
        </p:txBody>
      </p:sp>
      <p:sp>
        <p:nvSpPr>
          <p:cNvPr id="4" name="Нижний колонтитул 3"/>
          <p:cNvSpPr>
            <a:spLocks noGrp="1"/>
          </p:cNvSpPr>
          <p:nvPr>
            <p:ph type="ftr" sz="quarter" idx="11"/>
          </p:nvPr>
        </p:nvSpPr>
        <p:spPr/>
        <p:txBody>
          <a:bodyPr/>
          <a:lstStyle/>
          <a:p>
            <a:r>
              <a:rPr lang="en-US" smtClean="0"/>
              <a:t>www.arxiv.uz</a:t>
            </a:r>
            <a:endParaRPr lang="ru-RU"/>
          </a:p>
        </p:txBody>
      </p:sp>
      <p:pic>
        <p:nvPicPr>
          <p:cNvPr id="3074" name="Picture 2" descr="D:\оооо\5223.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88024" y="4152900"/>
            <a:ext cx="4325466" cy="27051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D:\оооо\Cyberspace1.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152899"/>
            <a:ext cx="4593342" cy="270510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7818995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35407" y="990459"/>
            <a:ext cx="8229600" cy="1143000"/>
          </a:xfrm>
          <a:solidFill>
            <a:srgbClr val="FFC000"/>
          </a:solidFill>
          <a:ln w="76200">
            <a:solidFill>
              <a:schemeClr val="tx2"/>
            </a:solidFill>
          </a:ln>
        </p:spPr>
        <p:txBody>
          <a:bodyPr>
            <a:normAutofit fontScale="90000"/>
          </a:bodyPr>
          <a:lstStyle/>
          <a:p>
            <a:pPr algn="ctr"/>
            <a:r>
              <a:rPr lang="en-US" b="1" dirty="0" smtClean="0">
                <a:solidFill>
                  <a:srgbClr val="FF0000"/>
                </a:solidFill>
              </a:rPr>
              <a:t>JAMIYATNING AXBOROT RESURSLARI</a:t>
            </a:r>
            <a:endParaRPr lang="ru-RU" b="1" dirty="0">
              <a:solidFill>
                <a:srgbClr val="FF0000"/>
              </a:solidFill>
            </a:endParaRPr>
          </a:p>
        </p:txBody>
      </p:sp>
      <p:sp>
        <p:nvSpPr>
          <p:cNvPr id="4" name="Нижний колонтитул 3"/>
          <p:cNvSpPr>
            <a:spLocks noGrp="1"/>
          </p:cNvSpPr>
          <p:nvPr>
            <p:ph type="ftr" sz="quarter" idx="11"/>
          </p:nvPr>
        </p:nvSpPr>
        <p:spPr/>
        <p:txBody>
          <a:bodyPr/>
          <a:lstStyle/>
          <a:p>
            <a:r>
              <a:rPr lang="en-US" smtClean="0"/>
              <a:t>www.arxiv.uz</a:t>
            </a:r>
            <a:endParaRPr lang="ru-RU"/>
          </a:p>
        </p:txBody>
      </p:sp>
      <p:pic>
        <p:nvPicPr>
          <p:cNvPr id="6146" name="Picture 2" descr="D:\оооо\Telecommunicatsiya_920x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69070" y="2880742"/>
            <a:ext cx="8412163" cy="348013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0325927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9" name="Picture 3" descr="D:\оооо\1374665940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3614" y="168386"/>
            <a:ext cx="4380386" cy="1826698"/>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0" name="Picture 4" descr="D:\оооо\0b92cd6d56836d747bd8408014719cc0.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96564" y="2115065"/>
            <a:ext cx="5696556" cy="2484773"/>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D:\оооо\matbuot.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9100" y="53051"/>
            <a:ext cx="4519092" cy="215181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4" name="Picture 8" descr="D:\оооо\e-commerce-1.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283970" y="4599836"/>
            <a:ext cx="4703811" cy="2258164"/>
          </a:xfrm>
          <a:prstGeom prst="rect">
            <a:avLst/>
          </a:prstGeom>
          <a:noFill/>
          <a:extLst>
            <a:ext uri="{909E8E84-426E-40DD-AFC4-6F175D3DCCD1}">
              <a14:hiddenFill xmlns:a14="http://schemas.microsoft.com/office/drawing/2010/main">
                <a:solidFill>
                  <a:srgbClr val="FFFFFF"/>
                </a:solidFill>
              </a14:hiddenFill>
            </a:ext>
          </a:extLst>
        </p:spPr>
      </p:pic>
      <p:pic>
        <p:nvPicPr>
          <p:cNvPr id="4103" name="Picture 7" descr="D:\оооо\2_(7).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284673" y="2147092"/>
            <a:ext cx="4703811" cy="245274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pic>
        <p:nvPicPr>
          <p:cNvPr id="4105" name="Picture 9" descr="D:\оооо\telekomunikasi.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79514" y="4599836"/>
            <a:ext cx="4105159" cy="2207984"/>
          </a:xfrm>
          <a:prstGeom prst="rect">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2" name="Нижний колонтитул 1"/>
          <p:cNvSpPr>
            <a:spLocks noGrp="1"/>
          </p:cNvSpPr>
          <p:nvPr>
            <p:ph type="ftr" sz="quarter" idx="11"/>
          </p:nvPr>
        </p:nvSpPr>
        <p:spPr/>
        <p:txBody>
          <a:bodyPr/>
          <a:lstStyle/>
          <a:p>
            <a:r>
              <a:rPr lang="en-US" smtClean="0"/>
              <a:t>www.arxiv.uz</a:t>
            </a:r>
            <a:endParaRPr lang="ru-RU"/>
          </a:p>
        </p:txBody>
      </p:sp>
    </p:spTree>
    <p:extLst>
      <p:ext uri="{BB962C8B-B14F-4D97-AF65-F5344CB8AC3E}">
        <p14:creationId xmlns:p14="http://schemas.microsoft.com/office/powerpoint/2010/main" val="225353500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95536" y="188640"/>
            <a:ext cx="8229600" cy="1143000"/>
          </a:xfrm>
          <a:solidFill>
            <a:srgbClr val="FFC000"/>
          </a:solidFill>
          <a:ln w="76200">
            <a:solidFill>
              <a:schemeClr val="tx2"/>
            </a:solidFill>
          </a:ln>
        </p:spPr>
        <p:txBody>
          <a:bodyPr/>
          <a:lstStyle/>
          <a:p>
            <a:pPr algn="ctr"/>
            <a:r>
              <a:rPr lang="en-US" b="1" dirty="0" smtClean="0">
                <a:solidFill>
                  <a:srgbClr val="FF0000"/>
                </a:solidFill>
              </a:rPr>
              <a:t>AXBOROT MADANIYATI</a:t>
            </a:r>
            <a:endParaRPr lang="ru-RU" b="1" dirty="0">
              <a:solidFill>
                <a:srgbClr val="FF0000"/>
              </a:solidFill>
            </a:endParaRPr>
          </a:p>
        </p:txBody>
      </p:sp>
      <p:sp>
        <p:nvSpPr>
          <p:cNvPr id="3" name="Объект 2"/>
          <p:cNvSpPr>
            <a:spLocks noGrp="1"/>
          </p:cNvSpPr>
          <p:nvPr>
            <p:ph idx="1"/>
          </p:nvPr>
        </p:nvSpPr>
        <p:spPr>
          <a:xfrm>
            <a:off x="-19050" y="1560060"/>
            <a:ext cx="9144000" cy="3196952"/>
          </a:xfrm>
        </p:spPr>
        <p:txBody>
          <a:bodyPr>
            <a:normAutofit/>
          </a:bodyPr>
          <a:lstStyle/>
          <a:p>
            <a:pPr marL="0" indent="0" algn="ctr">
              <a:buNone/>
            </a:pPr>
            <a:r>
              <a:rPr lang="en-US" sz="2800" b="1" dirty="0" smtClean="0">
                <a:solidFill>
                  <a:schemeClr val="accent2">
                    <a:lumMod val="60000"/>
                    <a:lumOff val="40000"/>
                  </a:schemeClr>
                </a:solidFill>
              </a:rPr>
              <a:t>AXBOROT MADANIYATI </a:t>
            </a:r>
            <a:r>
              <a:rPr lang="en-US" sz="2800" b="1" dirty="0" err="1" smtClean="0">
                <a:solidFill>
                  <a:schemeClr val="accent2">
                    <a:lumMod val="60000"/>
                    <a:lumOff val="40000"/>
                  </a:schemeClr>
                </a:solidFill>
              </a:rPr>
              <a:t>axborotdan</a:t>
            </a:r>
            <a:r>
              <a:rPr lang="en-US" sz="2800" b="1" dirty="0" smtClean="0">
                <a:solidFill>
                  <a:schemeClr val="accent2">
                    <a:lumMod val="60000"/>
                    <a:lumOff val="40000"/>
                  </a:schemeClr>
                </a:solidFill>
              </a:rPr>
              <a:t> </a:t>
            </a:r>
            <a:r>
              <a:rPr lang="en-US" sz="2800" b="1" dirty="0" err="1">
                <a:solidFill>
                  <a:schemeClr val="accent2">
                    <a:lumMod val="60000"/>
                    <a:lumOff val="40000"/>
                  </a:schemeClr>
                </a:solidFill>
              </a:rPr>
              <a:t>samarali</a:t>
            </a:r>
            <a:r>
              <a:rPr lang="en-US" sz="2800" b="1" dirty="0">
                <a:solidFill>
                  <a:schemeClr val="accent2">
                    <a:lumMod val="60000"/>
                    <a:lumOff val="40000"/>
                  </a:schemeClr>
                </a:solidFill>
              </a:rPr>
              <a:t> </a:t>
            </a:r>
            <a:r>
              <a:rPr lang="en-US" sz="2800" b="1" dirty="0" err="1">
                <a:solidFill>
                  <a:schemeClr val="accent2">
                    <a:lumMod val="60000"/>
                    <a:lumOff val="40000"/>
                  </a:schemeClr>
                </a:solidFill>
              </a:rPr>
              <a:t>foydalanish</a:t>
            </a:r>
            <a:r>
              <a:rPr lang="en-US" sz="2800" b="1" dirty="0">
                <a:solidFill>
                  <a:schemeClr val="accent2">
                    <a:lumMod val="60000"/>
                    <a:lumOff val="40000"/>
                  </a:schemeClr>
                </a:solidFill>
              </a:rPr>
              <a:t> </a:t>
            </a:r>
            <a:r>
              <a:rPr lang="en-US" sz="2800" b="1" dirty="0" err="1">
                <a:solidFill>
                  <a:schemeClr val="accent2">
                    <a:lumMod val="60000"/>
                    <a:lumOff val="40000"/>
                  </a:schemeClr>
                </a:solidFill>
              </a:rPr>
              <a:t>bilim</a:t>
            </a:r>
            <a:r>
              <a:rPr lang="en-US" sz="2800" b="1" dirty="0">
                <a:solidFill>
                  <a:schemeClr val="accent2">
                    <a:lumMod val="60000"/>
                    <a:lumOff val="40000"/>
                  </a:schemeClr>
                </a:solidFill>
              </a:rPr>
              <a:t> </a:t>
            </a:r>
            <a:r>
              <a:rPr lang="en-US" sz="2800" b="1" dirty="0" err="1">
                <a:solidFill>
                  <a:schemeClr val="accent2">
                    <a:lumMod val="60000"/>
                    <a:lumOff val="40000"/>
                  </a:schemeClr>
                </a:solidFill>
              </a:rPr>
              <a:t>va</a:t>
            </a:r>
            <a:r>
              <a:rPr lang="en-US" sz="2800" b="1" dirty="0">
                <a:solidFill>
                  <a:schemeClr val="accent2">
                    <a:lumMod val="60000"/>
                    <a:lumOff val="40000"/>
                  </a:schemeClr>
                </a:solidFill>
              </a:rPr>
              <a:t> </a:t>
            </a:r>
            <a:r>
              <a:rPr lang="en-US" sz="2800" b="1" dirty="0" err="1">
                <a:solidFill>
                  <a:schemeClr val="accent2">
                    <a:lumMod val="60000"/>
                    <a:lumOff val="40000"/>
                  </a:schemeClr>
                </a:solidFill>
              </a:rPr>
              <a:t>ko‘nikmalari</a:t>
            </a:r>
            <a:r>
              <a:rPr lang="en-US" sz="2800" b="1" dirty="0">
                <a:solidFill>
                  <a:schemeClr val="accent2">
                    <a:lumMod val="60000"/>
                    <a:lumOff val="40000"/>
                  </a:schemeClr>
                </a:solidFill>
              </a:rPr>
              <a:t> </a:t>
            </a:r>
            <a:r>
              <a:rPr lang="en-US" sz="2800" b="1" dirty="0" err="1">
                <a:solidFill>
                  <a:schemeClr val="accent2">
                    <a:lumMod val="60000"/>
                    <a:lumOff val="40000"/>
                  </a:schemeClr>
                </a:solidFill>
              </a:rPr>
              <a:t>bo‘lib</a:t>
            </a:r>
            <a:r>
              <a:rPr lang="en-US" sz="2800" b="1" dirty="0">
                <a:solidFill>
                  <a:schemeClr val="accent2">
                    <a:lumMod val="60000"/>
                    <a:lumOff val="40000"/>
                  </a:schemeClr>
                </a:solidFill>
              </a:rPr>
              <a:t>, k</a:t>
            </a:r>
            <a:r>
              <a:rPr lang="ru-RU" sz="2800" b="1" dirty="0">
                <a:solidFill>
                  <a:schemeClr val="accent2">
                    <a:lumMod val="60000"/>
                    <a:lumOff val="40000"/>
                  </a:schemeClr>
                </a:solidFill>
              </a:rPr>
              <a:t>е</a:t>
            </a:r>
            <a:r>
              <a:rPr lang="en-US" sz="2800" b="1" dirty="0" err="1">
                <a:solidFill>
                  <a:schemeClr val="accent2">
                    <a:lumMod val="60000"/>
                    <a:lumOff val="40000"/>
                  </a:schemeClr>
                </a:solidFill>
              </a:rPr>
              <a:t>rakli</a:t>
            </a:r>
            <a:r>
              <a:rPr lang="en-US" sz="2800" b="1" dirty="0">
                <a:solidFill>
                  <a:schemeClr val="accent2">
                    <a:lumMod val="60000"/>
                    <a:lumOff val="40000"/>
                  </a:schemeClr>
                </a:solidFill>
              </a:rPr>
              <a:t> </a:t>
            </a:r>
            <a:r>
              <a:rPr lang="en-US" sz="2800" b="1" dirty="0" err="1">
                <a:solidFill>
                  <a:schemeClr val="accent2">
                    <a:lumMod val="60000"/>
                    <a:lumOff val="40000"/>
                  </a:schemeClr>
                </a:solidFill>
              </a:rPr>
              <a:t>axborotni</a:t>
            </a:r>
            <a:r>
              <a:rPr lang="en-US" sz="2800" b="1" dirty="0">
                <a:solidFill>
                  <a:schemeClr val="accent2">
                    <a:lumMod val="60000"/>
                    <a:lumOff val="40000"/>
                  </a:schemeClr>
                </a:solidFill>
              </a:rPr>
              <a:t> </a:t>
            </a:r>
            <a:r>
              <a:rPr lang="en-US" sz="2800" b="1" dirty="0" err="1">
                <a:solidFill>
                  <a:schemeClr val="accent2">
                    <a:lumMod val="60000"/>
                    <a:lumOff val="40000"/>
                  </a:schemeClr>
                </a:solidFill>
              </a:rPr>
              <a:t>axborot</a:t>
            </a:r>
            <a:r>
              <a:rPr lang="en-US" sz="2800" b="1" dirty="0">
                <a:solidFill>
                  <a:schemeClr val="accent2">
                    <a:lumMod val="60000"/>
                    <a:lumOff val="40000"/>
                  </a:schemeClr>
                </a:solidFill>
              </a:rPr>
              <a:t> r</a:t>
            </a:r>
            <a:r>
              <a:rPr lang="ru-RU" sz="2800" b="1" dirty="0">
                <a:solidFill>
                  <a:schemeClr val="accent2">
                    <a:lumMod val="60000"/>
                    <a:lumOff val="40000"/>
                  </a:schemeClr>
                </a:solidFill>
              </a:rPr>
              <a:t>е</a:t>
            </a:r>
            <a:r>
              <a:rPr lang="en-US" sz="2800" b="1" dirty="0" err="1">
                <a:solidFill>
                  <a:schemeClr val="accent2">
                    <a:lumMod val="60000"/>
                    <a:lumOff val="40000"/>
                  </a:schemeClr>
                </a:solidFill>
              </a:rPr>
              <a:t>surslaridan</a:t>
            </a:r>
            <a:r>
              <a:rPr lang="en-US" sz="2800" b="1" dirty="0">
                <a:solidFill>
                  <a:schemeClr val="accent2">
                    <a:lumMod val="60000"/>
                    <a:lumOff val="40000"/>
                  </a:schemeClr>
                </a:solidFill>
              </a:rPr>
              <a:t> </a:t>
            </a:r>
            <a:r>
              <a:rPr lang="en-US" sz="2800" b="1" dirty="0" err="1">
                <a:solidFill>
                  <a:schemeClr val="accent2">
                    <a:lumMod val="60000"/>
                    <a:lumOff val="40000"/>
                  </a:schemeClr>
                </a:solidFill>
              </a:rPr>
              <a:t>axborot</a:t>
            </a:r>
            <a:r>
              <a:rPr lang="en-US" sz="2800" b="1" dirty="0">
                <a:solidFill>
                  <a:schemeClr val="accent2">
                    <a:lumMod val="60000"/>
                    <a:lumOff val="40000"/>
                  </a:schemeClr>
                </a:solidFill>
              </a:rPr>
              <a:t> t</a:t>
            </a:r>
            <a:r>
              <a:rPr lang="ru-RU" sz="2800" b="1" dirty="0">
                <a:solidFill>
                  <a:schemeClr val="accent2">
                    <a:lumMod val="60000"/>
                    <a:lumOff val="40000"/>
                  </a:schemeClr>
                </a:solidFill>
              </a:rPr>
              <a:t>е</a:t>
            </a:r>
            <a:r>
              <a:rPr lang="en-US" sz="2800" b="1" dirty="0" err="1">
                <a:solidFill>
                  <a:schemeClr val="accent2">
                    <a:lumMod val="60000"/>
                    <a:lumOff val="40000"/>
                  </a:schemeClr>
                </a:solidFill>
              </a:rPr>
              <a:t>xnologiyalarining</a:t>
            </a:r>
            <a:r>
              <a:rPr lang="en-US" sz="2800" b="1" dirty="0">
                <a:solidFill>
                  <a:schemeClr val="accent2">
                    <a:lumMod val="60000"/>
                    <a:lumOff val="40000"/>
                  </a:schemeClr>
                </a:solidFill>
              </a:rPr>
              <a:t> </a:t>
            </a:r>
            <a:r>
              <a:rPr lang="en-US" sz="2800" b="1" dirty="0" err="1">
                <a:solidFill>
                  <a:schemeClr val="accent2">
                    <a:lumMod val="60000"/>
                    <a:lumOff val="40000"/>
                  </a:schemeClr>
                </a:solidFill>
              </a:rPr>
              <a:t>barcha</a:t>
            </a:r>
            <a:r>
              <a:rPr lang="en-US" sz="2800" b="1" dirty="0">
                <a:solidFill>
                  <a:schemeClr val="accent2">
                    <a:lumMod val="60000"/>
                    <a:lumOff val="40000"/>
                  </a:schemeClr>
                </a:solidFill>
              </a:rPr>
              <a:t> </a:t>
            </a:r>
            <a:r>
              <a:rPr lang="en-US" sz="2800" b="1" dirty="0" err="1">
                <a:solidFill>
                  <a:schemeClr val="accent2">
                    <a:lumMod val="60000"/>
                    <a:lumOff val="40000"/>
                  </a:schemeClr>
                </a:solidFill>
              </a:rPr>
              <a:t>ko‘rinishlari</a:t>
            </a:r>
            <a:r>
              <a:rPr lang="en-US" sz="2800" b="1" dirty="0">
                <a:solidFill>
                  <a:schemeClr val="accent2">
                    <a:lumMod val="60000"/>
                    <a:lumOff val="40000"/>
                  </a:schemeClr>
                </a:solidFill>
              </a:rPr>
              <a:t> (</a:t>
            </a:r>
            <a:r>
              <a:rPr lang="en-US" sz="2800" b="1" dirty="0" err="1">
                <a:solidFill>
                  <a:schemeClr val="accent2">
                    <a:lumMod val="60000"/>
                    <a:lumOff val="40000"/>
                  </a:schemeClr>
                </a:solidFill>
              </a:rPr>
              <a:t>kompyut</a:t>
            </a:r>
            <a:r>
              <a:rPr lang="ru-RU" sz="2800" b="1" dirty="0">
                <a:solidFill>
                  <a:schemeClr val="accent2">
                    <a:lumMod val="60000"/>
                    <a:lumOff val="40000"/>
                  </a:schemeClr>
                </a:solidFill>
              </a:rPr>
              <a:t>е</a:t>
            </a:r>
            <a:r>
              <a:rPr lang="en-US" sz="2800" b="1" dirty="0">
                <a:solidFill>
                  <a:schemeClr val="accent2">
                    <a:lumMod val="60000"/>
                    <a:lumOff val="40000"/>
                  </a:schemeClr>
                </a:solidFill>
              </a:rPr>
              <a:t>r </a:t>
            </a:r>
            <a:r>
              <a:rPr lang="en-US" sz="2800" b="1" dirty="0" err="1">
                <a:solidFill>
                  <a:schemeClr val="accent2">
                    <a:lumMod val="60000"/>
                    <a:lumOff val="40000"/>
                  </a:schemeClr>
                </a:solidFill>
              </a:rPr>
              <a:t>va</a:t>
            </a:r>
            <a:r>
              <a:rPr lang="en-US" sz="2800" b="1" dirty="0">
                <a:solidFill>
                  <a:schemeClr val="accent2">
                    <a:lumMod val="60000"/>
                    <a:lumOff val="40000"/>
                  </a:schemeClr>
                </a:solidFill>
              </a:rPr>
              <a:t> </a:t>
            </a:r>
            <a:r>
              <a:rPr lang="en-US" sz="2800" b="1" dirty="0" err="1">
                <a:solidFill>
                  <a:schemeClr val="accent2">
                    <a:lumMod val="60000"/>
                    <a:lumOff val="40000"/>
                  </a:schemeClr>
                </a:solidFill>
              </a:rPr>
              <a:t>Int</a:t>
            </a:r>
            <a:r>
              <a:rPr lang="ru-RU" sz="2800" b="1" dirty="0">
                <a:solidFill>
                  <a:schemeClr val="accent2">
                    <a:lumMod val="60000"/>
                    <a:lumOff val="40000"/>
                  </a:schemeClr>
                </a:solidFill>
              </a:rPr>
              <a:t>е</a:t>
            </a:r>
            <a:r>
              <a:rPr lang="en-US" sz="2800" b="1" dirty="0" err="1">
                <a:solidFill>
                  <a:schemeClr val="accent2">
                    <a:lumMod val="60000"/>
                    <a:lumOff val="40000"/>
                  </a:schemeClr>
                </a:solidFill>
              </a:rPr>
              <a:t>rn</a:t>
            </a:r>
            <a:r>
              <a:rPr lang="ru-RU" sz="2800" b="1" dirty="0">
                <a:solidFill>
                  <a:schemeClr val="accent2">
                    <a:lumMod val="60000"/>
                    <a:lumOff val="40000"/>
                  </a:schemeClr>
                </a:solidFill>
              </a:rPr>
              <a:t>е</a:t>
            </a:r>
            <a:r>
              <a:rPr lang="en-US" sz="2800" b="1" dirty="0">
                <a:solidFill>
                  <a:schemeClr val="accent2">
                    <a:lumMod val="60000"/>
                    <a:lumOff val="40000"/>
                  </a:schemeClr>
                </a:solidFill>
              </a:rPr>
              <a:t>t </a:t>
            </a:r>
            <a:r>
              <a:rPr lang="en-US" sz="2800" b="1" dirty="0" err="1">
                <a:solidFill>
                  <a:schemeClr val="accent2">
                    <a:lumMod val="60000"/>
                    <a:lumOff val="40000"/>
                  </a:schemeClr>
                </a:solidFill>
              </a:rPr>
              <a:t>tarmog‘i</a:t>
            </a:r>
            <a:r>
              <a:rPr lang="en-US" sz="2800" b="1" dirty="0">
                <a:solidFill>
                  <a:schemeClr val="accent2">
                    <a:lumMod val="60000"/>
                    <a:lumOff val="40000"/>
                  </a:schemeClr>
                </a:solidFill>
              </a:rPr>
              <a:t> t</a:t>
            </a:r>
            <a:r>
              <a:rPr lang="ru-RU" sz="2800" b="1" dirty="0">
                <a:solidFill>
                  <a:schemeClr val="accent2">
                    <a:lumMod val="60000"/>
                    <a:lumOff val="40000"/>
                  </a:schemeClr>
                </a:solidFill>
              </a:rPr>
              <a:t>е</a:t>
            </a:r>
            <a:r>
              <a:rPr lang="en-US" sz="2800" b="1" dirty="0" err="1">
                <a:solidFill>
                  <a:schemeClr val="accent2">
                    <a:lumMod val="60000"/>
                    <a:lumOff val="40000"/>
                  </a:schemeClr>
                </a:solidFill>
              </a:rPr>
              <a:t>xnologiyalari</a:t>
            </a:r>
            <a:r>
              <a:rPr lang="en-US" sz="2800" b="1" dirty="0">
                <a:solidFill>
                  <a:schemeClr val="accent2">
                    <a:lumMod val="60000"/>
                    <a:lumOff val="40000"/>
                  </a:schemeClr>
                </a:solidFill>
              </a:rPr>
              <a:t>) </a:t>
            </a:r>
            <a:r>
              <a:rPr lang="en-US" sz="2800" b="1" dirty="0" err="1">
                <a:solidFill>
                  <a:schemeClr val="accent2">
                    <a:lumMod val="60000"/>
                    <a:lumOff val="40000"/>
                  </a:schemeClr>
                </a:solidFill>
              </a:rPr>
              <a:t>orqali</a:t>
            </a:r>
            <a:r>
              <a:rPr lang="en-US" sz="2800" b="1" dirty="0">
                <a:solidFill>
                  <a:schemeClr val="accent2">
                    <a:lumMod val="60000"/>
                    <a:lumOff val="40000"/>
                  </a:schemeClr>
                </a:solidFill>
              </a:rPr>
              <a:t> </a:t>
            </a:r>
            <a:r>
              <a:rPr lang="en-US" sz="2800" b="1" dirty="0" err="1">
                <a:solidFill>
                  <a:schemeClr val="accent2">
                    <a:lumMod val="60000"/>
                    <a:lumOff val="40000"/>
                  </a:schemeClr>
                </a:solidFill>
              </a:rPr>
              <a:t>qidirishning</a:t>
            </a:r>
            <a:r>
              <a:rPr lang="en-US" sz="2800" b="1" dirty="0">
                <a:solidFill>
                  <a:schemeClr val="accent2">
                    <a:lumMod val="60000"/>
                    <a:lumOff val="40000"/>
                  </a:schemeClr>
                </a:solidFill>
              </a:rPr>
              <a:t> </a:t>
            </a:r>
            <a:r>
              <a:rPr lang="en-US" sz="2800" b="1" dirty="0" err="1">
                <a:solidFill>
                  <a:schemeClr val="accent2">
                    <a:lumMod val="60000"/>
                    <a:lumOff val="40000"/>
                  </a:schemeClr>
                </a:solidFill>
              </a:rPr>
              <a:t>turli</a:t>
            </a:r>
            <a:r>
              <a:rPr lang="en-US" sz="2800" b="1" dirty="0">
                <a:solidFill>
                  <a:schemeClr val="accent2">
                    <a:lumMod val="60000"/>
                    <a:lumOff val="40000"/>
                  </a:schemeClr>
                </a:solidFill>
              </a:rPr>
              <a:t> </a:t>
            </a:r>
            <a:r>
              <a:rPr lang="en-US" sz="2800" b="1" dirty="0" err="1">
                <a:solidFill>
                  <a:schemeClr val="accent2">
                    <a:lumMod val="60000"/>
                    <a:lumOff val="40000"/>
                  </a:schemeClr>
                </a:solidFill>
              </a:rPr>
              <a:t>xil</a:t>
            </a:r>
            <a:r>
              <a:rPr lang="en-US" sz="2800" b="1" dirty="0">
                <a:solidFill>
                  <a:schemeClr val="accent2">
                    <a:lumMod val="60000"/>
                    <a:lumOff val="40000"/>
                  </a:schemeClr>
                </a:solidFill>
              </a:rPr>
              <a:t> </a:t>
            </a:r>
            <a:r>
              <a:rPr lang="en-US" sz="2800" b="1" dirty="0" err="1">
                <a:solidFill>
                  <a:schemeClr val="accent2">
                    <a:lumMod val="60000"/>
                    <a:lumOff val="40000"/>
                  </a:schemeClr>
                </a:solidFill>
              </a:rPr>
              <a:t>bilimlaridan</a:t>
            </a:r>
            <a:r>
              <a:rPr lang="en-US" sz="2800" b="1" dirty="0">
                <a:solidFill>
                  <a:schemeClr val="accent2">
                    <a:lumMod val="60000"/>
                    <a:lumOff val="40000"/>
                  </a:schemeClr>
                </a:solidFill>
              </a:rPr>
              <a:t> </a:t>
            </a:r>
            <a:r>
              <a:rPr lang="en-US" sz="2800" b="1" dirty="0" err="1" smtClean="0">
                <a:solidFill>
                  <a:schemeClr val="accent2">
                    <a:lumMod val="60000"/>
                    <a:lumOff val="40000"/>
                  </a:schemeClr>
                </a:solidFill>
              </a:rPr>
              <a:t>iborat</a:t>
            </a:r>
            <a:r>
              <a:rPr lang="en-US" sz="2800" b="1" dirty="0" smtClean="0">
                <a:solidFill>
                  <a:schemeClr val="accent2">
                    <a:lumMod val="60000"/>
                    <a:lumOff val="40000"/>
                  </a:schemeClr>
                </a:solidFill>
              </a:rPr>
              <a:t>.</a:t>
            </a:r>
            <a:endParaRPr lang="ru-RU" sz="2800" b="1" dirty="0">
              <a:solidFill>
                <a:schemeClr val="accent2">
                  <a:lumMod val="60000"/>
                  <a:lumOff val="40000"/>
                </a:schemeClr>
              </a:solidFill>
            </a:endParaRPr>
          </a:p>
        </p:txBody>
      </p:sp>
      <p:pic>
        <p:nvPicPr>
          <p:cNvPr id="5122" name="Picture 2" descr="D:\оооо\Services05.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4437112"/>
            <a:ext cx="9144000" cy="242088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39516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67544" y="188640"/>
            <a:ext cx="8229600" cy="1143000"/>
          </a:xfrm>
          <a:solidFill>
            <a:srgbClr val="FFC000"/>
          </a:solidFill>
          <a:ln w="76200">
            <a:solidFill>
              <a:schemeClr val="accent1"/>
            </a:solidFill>
          </a:ln>
        </p:spPr>
        <p:txBody>
          <a:bodyPr>
            <a:normAutofit fontScale="90000"/>
          </a:bodyPr>
          <a:lstStyle/>
          <a:p>
            <a:pPr algn="ctr"/>
            <a:r>
              <a:rPr lang="en-US" dirty="0" smtClean="0"/>
              <a:t>AXBOROTLASHTIRISHNING HUQUQIY ASOSLARI</a:t>
            </a:r>
            <a:endParaRPr lang="ru-RU" dirty="0"/>
          </a:p>
        </p:txBody>
      </p:sp>
      <p:sp>
        <p:nvSpPr>
          <p:cNvPr id="3" name="Объект 2"/>
          <p:cNvSpPr>
            <a:spLocks noGrp="1"/>
          </p:cNvSpPr>
          <p:nvPr>
            <p:ph idx="1"/>
          </p:nvPr>
        </p:nvSpPr>
        <p:spPr>
          <a:xfrm>
            <a:off x="0" y="1412776"/>
            <a:ext cx="9144000" cy="5445224"/>
          </a:xfrm>
        </p:spPr>
        <p:txBody>
          <a:bodyPr>
            <a:normAutofit/>
          </a:bodyPr>
          <a:lstStyle/>
          <a:p>
            <a:pPr algn="ctr"/>
            <a:r>
              <a:rPr lang="en-US" sz="2500" dirty="0"/>
              <a:t>“</a:t>
            </a:r>
            <a:r>
              <a:rPr lang="en-US" sz="2500" dirty="0" err="1"/>
              <a:t>Kompyuterlashtirishni</a:t>
            </a:r>
            <a:r>
              <a:rPr lang="en-US" sz="2500" dirty="0"/>
              <a:t> </a:t>
            </a:r>
            <a:r>
              <a:rPr lang="en-US" sz="2500" dirty="0" err="1"/>
              <a:t>yanada</a:t>
            </a:r>
            <a:r>
              <a:rPr lang="en-US" sz="2500" dirty="0"/>
              <a:t> </a:t>
            </a:r>
            <a:r>
              <a:rPr lang="en-US" sz="2500" dirty="0" err="1"/>
              <a:t>rivojlantirish</a:t>
            </a:r>
            <a:r>
              <a:rPr lang="en-US" sz="2500" dirty="0"/>
              <a:t> </a:t>
            </a:r>
            <a:r>
              <a:rPr lang="en-US" sz="2500" dirty="0" err="1"/>
              <a:t>va</a:t>
            </a:r>
            <a:r>
              <a:rPr lang="en-US" sz="2500" dirty="0"/>
              <a:t> </a:t>
            </a:r>
            <a:r>
              <a:rPr lang="en-US" sz="2500" dirty="0" err="1"/>
              <a:t>axborot-kommunikatsiya</a:t>
            </a:r>
            <a:r>
              <a:rPr lang="en-US" sz="2500" dirty="0"/>
              <a:t> </a:t>
            </a:r>
            <a:r>
              <a:rPr lang="en-US" sz="2500" dirty="0" err="1"/>
              <a:t>texnologiyalarini</a:t>
            </a:r>
            <a:r>
              <a:rPr lang="en-US" sz="2500" dirty="0"/>
              <a:t> </a:t>
            </a:r>
            <a:r>
              <a:rPr lang="en-US" sz="2500" dirty="0" err="1"/>
              <a:t>joriy</a:t>
            </a:r>
            <a:r>
              <a:rPr lang="en-US" sz="2500" dirty="0"/>
              <a:t> </a:t>
            </a:r>
            <a:r>
              <a:rPr lang="en-US" sz="2500" dirty="0" err="1"/>
              <a:t>etish</a:t>
            </a:r>
            <a:r>
              <a:rPr lang="en-US" sz="2500" dirty="0"/>
              <a:t> </a:t>
            </a:r>
            <a:r>
              <a:rPr lang="en-US" sz="2500" dirty="0" err="1"/>
              <a:t>to’g‘risida</a:t>
            </a:r>
            <a:r>
              <a:rPr lang="en-US" sz="2500" dirty="0" smtClean="0"/>
              <a:t>”(</a:t>
            </a:r>
            <a:r>
              <a:rPr lang="en-US" sz="2500" dirty="0"/>
              <a:t>2002 </a:t>
            </a:r>
            <a:r>
              <a:rPr lang="en-US" sz="2500" dirty="0" err="1"/>
              <a:t>yil</a:t>
            </a:r>
            <a:r>
              <a:rPr lang="en-US" sz="2500" dirty="0"/>
              <a:t> 30 may</a:t>
            </a:r>
            <a:r>
              <a:rPr lang="en-US" sz="2500" dirty="0" smtClean="0"/>
              <a:t>)</a:t>
            </a:r>
          </a:p>
          <a:p>
            <a:pPr algn="ctr"/>
            <a:r>
              <a:rPr lang="en-US" sz="2500" dirty="0"/>
              <a:t>“</a:t>
            </a:r>
            <a:r>
              <a:rPr lang="en-US" sz="2500" dirty="0" err="1"/>
              <a:t>Axborotlashtirish</a:t>
            </a:r>
            <a:r>
              <a:rPr lang="en-US" sz="2500" dirty="0"/>
              <a:t> </a:t>
            </a:r>
            <a:r>
              <a:rPr lang="en-US" sz="2500" dirty="0" err="1"/>
              <a:t>va</a:t>
            </a:r>
            <a:r>
              <a:rPr lang="en-US" sz="2500" dirty="0"/>
              <a:t> </a:t>
            </a:r>
            <a:r>
              <a:rPr lang="en-US" sz="2500" dirty="0" err="1"/>
              <a:t>ma’lumotlar</a:t>
            </a:r>
            <a:r>
              <a:rPr lang="en-US" sz="2500" dirty="0"/>
              <a:t> </a:t>
            </a:r>
            <a:r>
              <a:rPr lang="en-US" sz="2500" dirty="0" err="1"/>
              <a:t>uzatish</a:t>
            </a:r>
            <a:r>
              <a:rPr lang="en-US" sz="2500" dirty="0"/>
              <a:t> </a:t>
            </a:r>
            <a:r>
              <a:rPr lang="en-US" sz="2500" dirty="0" err="1"/>
              <a:t>sohasida</a:t>
            </a:r>
            <a:r>
              <a:rPr lang="en-US" sz="2500" dirty="0"/>
              <a:t> </a:t>
            </a:r>
            <a:r>
              <a:rPr lang="en-US" sz="2500" dirty="0" err="1"/>
              <a:t>qonunga</a:t>
            </a:r>
            <a:r>
              <a:rPr lang="en-US" sz="2500" dirty="0"/>
              <a:t> </a:t>
            </a:r>
            <a:r>
              <a:rPr lang="en-US" sz="2500" dirty="0" err="1"/>
              <a:t>xilof</a:t>
            </a:r>
            <a:r>
              <a:rPr lang="en-US" sz="2500" dirty="0"/>
              <a:t> </a:t>
            </a:r>
            <a:r>
              <a:rPr lang="en-US" sz="2500" dirty="0" err="1"/>
              <a:t>harakatlar</a:t>
            </a:r>
            <a:r>
              <a:rPr lang="en-US" sz="2500" dirty="0"/>
              <a:t> </a:t>
            </a:r>
            <a:r>
              <a:rPr lang="en-US" sz="2500" dirty="0" err="1"/>
              <a:t>sodir</a:t>
            </a:r>
            <a:r>
              <a:rPr lang="en-US" sz="2500" dirty="0"/>
              <a:t> </a:t>
            </a:r>
            <a:r>
              <a:rPr lang="en-US" sz="2500" dirty="0" err="1"/>
              <a:t>etganlik</a:t>
            </a:r>
            <a:r>
              <a:rPr lang="en-US" sz="2500" dirty="0"/>
              <a:t> </a:t>
            </a:r>
            <a:r>
              <a:rPr lang="en-US" sz="2500" dirty="0" err="1"/>
              <a:t>uchun</a:t>
            </a:r>
            <a:r>
              <a:rPr lang="en-US" sz="2500" dirty="0"/>
              <a:t> </a:t>
            </a:r>
            <a:r>
              <a:rPr lang="en-US" sz="2500" dirty="0" err="1" smtClean="0"/>
              <a:t>javobgarlikga</a:t>
            </a:r>
            <a:r>
              <a:rPr lang="en-US" sz="2500" dirty="0" smtClean="0"/>
              <a:t> </a:t>
            </a:r>
            <a:r>
              <a:rPr lang="en-US" sz="2500" dirty="0" err="1" smtClean="0"/>
              <a:t>tortish</a:t>
            </a:r>
            <a:r>
              <a:rPr lang="en-US" sz="2500" dirty="0" smtClean="0"/>
              <a:t>”(</a:t>
            </a:r>
            <a:r>
              <a:rPr lang="en-US" sz="2500" dirty="0"/>
              <a:t>2007 </a:t>
            </a:r>
            <a:r>
              <a:rPr lang="en-US" sz="2500" dirty="0" err="1"/>
              <a:t>yil</a:t>
            </a:r>
            <a:r>
              <a:rPr lang="en-US" sz="2500" dirty="0"/>
              <a:t> 27 </a:t>
            </a:r>
            <a:r>
              <a:rPr lang="en-US" sz="2500" dirty="0" err="1"/>
              <a:t>sentabr</a:t>
            </a:r>
            <a:r>
              <a:rPr lang="en-US" sz="2500" dirty="0" smtClean="0"/>
              <a:t>)</a:t>
            </a:r>
          </a:p>
          <a:p>
            <a:pPr algn="ctr"/>
            <a:r>
              <a:rPr lang="en-US" sz="2500" dirty="0" err="1"/>
              <a:t>Kompyuter</a:t>
            </a:r>
            <a:r>
              <a:rPr lang="en-US" sz="2500" dirty="0"/>
              <a:t> </a:t>
            </a:r>
            <a:r>
              <a:rPr lang="en-US" sz="2500" dirty="0" err="1"/>
              <a:t>tizimidan</a:t>
            </a:r>
            <a:r>
              <a:rPr lang="en-US" sz="2500" dirty="0"/>
              <a:t> </a:t>
            </a:r>
            <a:r>
              <a:rPr lang="en-US" sz="2500" dirty="0" err="1"/>
              <a:t>foydalanish</a:t>
            </a:r>
            <a:r>
              <a:rPr lang="en-US" sz="2500" dirty="0"/>
              <a:t> </a:t>
            </a:r>
            <a:r>
              <a:rPr lang="en-US" sz="2500" dirty="0" err="1"/>
              <a:t>qoidalarini</a:t>
            </a:r>
            <a:r>
              <a:rPr lang="en-US" sz="2500" dirty="0"/>
              <a:t> </a:t>
            </a:r>
            <a:r>
              <a:rPr lang="en-US" sz="2500" dirty="0" err="1"/>
              <a:t>buzish</a:t>
            </a:r>
            <a:r>
              <a:rPr lang="en-US" sz="2500" dirty="0" smtClean="0"/>
              <a:t>”</a:t>
            </a:r>
          </a:p>
          <a:p>
            <a:pPr algn="ctr"/>
            <a:r>
              <a:rPr lang="en-US" sz="2500" dirty="0"/>
              <a:t>“</a:t>
            </a:r>
            <a:r>
              <a:rPr lang="en-US" sz="2500" dirty="0" err="1"/>
              <a:t>Elektron</a:t>
            </a:r>
            <a:r>
              <a:rPr lang="en-US" sz="2500" dirty="0"/>
              <a:t> </a:t>
            </a:r>
            <a:r>
              <a:rPr lang="en-US" sz="2500" dirty="0" err="1"/>
              <a:t>raqamli</a:t>
            </a:r>
            <a:r>
              <a:rPr lang="en-US" sz="2500" dirty="0"/>
              <a:t> </a:t>
            </a:r>
            <a:r>
              <a:rPr lang="en-US" sz="2500" dirty="0" err="1" smtClean="0"/>
              <a:t>imzo</a:t>
            </a:r>
            <a:r>
              <a:rPr lang="en-US" sz="2500" dirty="0" smtClean="0"/>
              <a:t> </a:t>
            </a:r>
            <a:r>
              <a:rPr lang="en-US" sz="2500" dirty="0" err="1"/>
              <a:t>to‘g‘risida</a:t>
            </a:r>
            <a:r>
              <a:rPr lang="en-US" sz="2500" dirty="0" smtClean="0"/>
              <a:t>”(2003-2004-yillar)</a:t>
            </a:r>
          </a:p>
          <a:p>
            <a:pPr algn="ctr"/>
            <a:r>
              <a:rPr lang="en-US" sz="2500" dirty="0"/>
              <a:t>“</a:t>
            </a:r>
            <a:r>
              <a:rPr lang="en-US" sz="2500" dirty="0" err="1"/>
              <a:t>Elektron</a:t>
            </a:r>
            <a:r>
              <a:rPr lang="en-US" sz="2500" dirty="0"/>
              <a:t> </a:t>
            </a:r>
            <a:r>
              <a:rPr lang="en-US" sz="2500" dirty="0" err="1"/>
              <a:t>hujjat</a:t>
            </a:r>
            <a:r>
              <a:rPr lang="en-US" sz="2500" dirty="0"/>
              <a:t> </a:t>
            </a:r>
            <a:r>
              <a:rPr lang="en-US" sz="2500" dirty="0" err="1"/>
              <a:t>aylanishi</a:t>
            </a:r>
            <a:r>
              <a:rPr lang="en-US" sz="2500" dirty="0"/>
              <a:t> </a:t>
            </a:r>
            <a:r>
              <a:rPr lang="en-US" sz="2500" dirty="0" err="1"/>
              <a:t>to‘g‘risida</a:t>
            </a:r>
            <a:r>
              <a:rPr lang="en-US" sz="2500" dirty="0" smtClean="0"/>
              <a:t>”</a:t>
            </a:r>
          </a:p>
          <a:p>
            <a:pPr algn="ctr"/>
            <a:r>
              <a:rPr lang="en-US" sz="2500" dirty="0"/>
              <a:t>“</a:t>
            </a:r>
            <a:r>
              <a:rPr lang="en-US" sz="2500" dirty="0" err="1"/>
              <a:t>Elektron</a:t>
            </a:r>
            <a:r>
              <a:rPr lang="en-US" sz="2500" dirty="0"/>
              <a:t> </a:t>
            </a:r>
            <a:r>
              <a:rPr lang="en-US" sz="2500" dirty="0" err="1"/>
              <a:t>tijorat</a:t>
            </a:r>
            <a:r>
              <a:rPr lang="en-US" sz="2500" dirty="0"/>
              <a:t> </a:t>
            </a:r>
            <a:r>
              <a:rPr lang="en-US" sz="2500" dirty="0" err="1"/>
              <a:t>to‘g‘risida</a:t>
            </a:r>
            <a:r>
              <a:rPr lang="en-US" sz="2500" dirty="0"/>
              <a:t>”</a:t>
            </a:r>
            <a:endParaRPr lang="ru-RU" sz="2500" dirty="0"/>
          </a:p>
        </p:txBody>
      </p:sp>
    </p:spTree>
    <p:extLst>
      <p:ext uri="{BB962C8B-B14F-4D97-AF65-F5344CB8AC3E}">
        <p14:creationId xmlns:p14="http://schemas.microsoft.com/office/powerpoint/2010/main" val="4166954628"/>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54c97efb6eba60c9b0a67da11c93c2c64eb5a"/>
</p:tagLst>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Ион">
  <a:themeElements>
    <a:clrScheme name="Ион">
      <a:dk1>
        <a:sysClr val="windowText" lastClr="000000"/>
      </a:dk1>
      <a:lt1>
        <a:sysClr val="window" lastClr="FFFFFF"/>
      </a:lt1>
      <a:dk2>
        <a:srgbClr val="0E5580"/>
      </a:dk2>
      <a:lt2>
        <a:srgbClr val="EBEBEB"/>
      </a:lt2>
      <a:accent1>
        <a:srgbClr val="ACD433"/>
      </a:accent1>
      <a:accent2>
        <a:srgbClr val="E6C133"/>
      </a:accent2>
      <a:accent3>
        <a:srgbClr val="EF7A24"/>
      </a:accent3>
      <a:accent4>
        <a:srgbClr val="5AA0F5"/>
      </a:accent4>
      <a:accent5>
        <a:srgbClr val="75CEEC"/>
      </a:accent5>
      <a:accent6>
        <a:srgbClr val="65D6A0"/>
      </a:accent6>
      <a:hlink>
        <a:srgbClr val="C4E46E"/>
      </a:hlink>
      <a:folHlink>
        <a:srgbClr val="BDE0FB"/>
      </a:folHlink>
    </a:clrScheme>
    <a:fontScheme name="Ион">
      <a:majorFont>
        <a:latin typeface="Century Gothic"/>
        <a:ea typeface=""/>
        <a:cs typeface=""/>
        <a:font script="Jpan" typeface="メイリオ"/>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entury Gothic"/>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Ион">
      <a:fillStyleLst>
        <a:solidFill>
          <a:schemeClr val="phClr"/>
        </a:solidFill>
        <a:gradFill rotWithShape="1">
          <a:gsLst>
            <a:gs pos="0">
              <a:schemeClr val="phClr">
                <a:tint val="64000"/>
                <a:lumMod val="118000"/>
              </a:schemeClr>
            </a:gs>
            <a:gs pos="100000">
              <a:schemeClr val="phClr">
                <a:tint val="92000"/>
                <a:alpha val="100000"/>
                <a:lumMod val="110000"/>
              </a:schemeClr>
            </a:gs>
          </a:gsLst>
          <a:lin ang="5400000" scaled="0"/>
        </a:gradFill>
        <a:gradFill rotWithShape="1">
          <a:gsLst>
            <a:gs pos="0">
              <a:schemeClr val="phClr">
                <a:tint val="98000"/>
                <a:lumMod val="114000"/>
              </a:schemeClr>
            </a:gs>
            <a:gs pos="100000">
              <a:schemeClr val="phClr">
                <a:shade val="90000"/>
                <a:lumMod val="84000"/>
              </a:schemeClr>
            </a:gs>
          </a:gsLst>
          <a:lin ang="5400000" scaled="0"/>
        </a:gradFill>
      </a:fillStyleLst>
      <a:lnStyleLst>
        <a:ln w="9525"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63500" dist="38100" dir="5400000" rotWithShape="0">
              <a:srgbClr val="000000">
                <a:alpha val="60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2000"/>
                <a:hueMod val="96000"/>
                <a:satMod val="128000"/>
                <a:lumMod val="114000"/>
              </a:schemeClr>
            </a:gs>
            <a:gs pos="100000">
              <a:schemeClr val="phClr">
                <a:tint val="100000"/>
                <a:shade val="62000"/>
                <a:hueMod val="100000"/>
                <a:satMod val="134000"/>
                <a:lumMod val="56000"/>
              </a:schemeClr>
            </a:gs>
          </a:gsLst>
          <a:path path="circle">
            <a:fillToRect l="45000" t="65000" r="125000" b="100000"/>
          </a:path>
        </a:gradFill>
        <a:blipFill rotWithShape="1">
          <a:blip xmlns:r="http://schemas.openxmlformats.org/officeDocument/2006/relationships" r:embed="rId1">
            <a:duotone>
              <a:schemeClr val="phClr">
                <a:shade val="62000"/>
                <a:hueMod val="108000"/>
                <a:satMod val="164000"/>
                <a:lumMod val="69000"/>
              </a:schemeClr>
              <a:schemeClr val="phClr">
                <a:tint val="96000"/>
                <a:hueMod val="90000"/>
                <a:satMod val="130000"/>
                <a:lumMod val="134000"/>
              </a:schemeClr>
            </a:duotone>
          </a:blip>
          <a:stretch/>
        </a:blipFill>
      </a:bgFillStyleLst>
    </a:fmtScheme>
  </a:themeElements>
  <a:objectDefaults/>
  <a:extraClrSchemeLst/>
  <a:extLst>
    <a:ext uri="{05A4C25C-085E-4340-85A3-A5531E510DB2}">
      <thm15:themeFamily xmlns:thm15="http://schemas.microsoft.com/office/thememl/2012/main" xmlns="" name="Ion" id="{B8441ADB-2E43-4AF7-B97A-BD870242C6A8}" vid="{BACC050B-8757-4460-95D8-E37B46A6B421}"/>
    </a:ext>
  </a:extLst>
</a:theme>
</file>

<file path=docProps/app.xml><?xml version="1.0" encoding="utf-8"?>
<Properties xmlns="http://schemas.openxmlformats.org/officeDocument/2006/extended-properties" xmlns:vt="http://schemas.openxmlformats.org/officeDocument/2006/docPropsVTypes">
  <Template>Ion</Template>
  <TotalTime>51</TotalTime>
  <Words>699</Words>
  <Application>Microsoft Office PowerPoint</Application>
  <PresentationFormat>Экран (4:3)</PresentationFormat>
  <Paragraphs>148</Paragraphs>
  <Slides>32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32</vt:i4>
      </vt:variant>
    </vt:vector>
  </HeadingPairs>
  <TitlesOfParts>
    <vt:vector size="33" baseType="lpstr">
      <vt:lpstr>Ион</vt:lpstr>
      <vt:lpstr>Bilimlarni olish  usullari, bilimning asosiy xossalari. Bilimlar ombori </vt:lpstr>
      <vt:lpstr>AXBOROT, MA’LUMOT VA BILIM</vt:lpstr>
      <vt:lpstr>AXBOROTNI TASVIRLASH, SAQLASH, ISHLOV BERISH VA UZATISH</vt:lpstr>
      <vt:lpstr>AXBOROTNING SIFAT KO’RSATKICHLARI</vt:lpstr>
      <vt:lpstr>AXBOROTLASHGAN JAMIYAT</vt:lpstr>
      <vt:lpstr>JAMIYATNING AXBOROT RESURSLARI</vt:lpstr>
      <vt:lpstr>Презентация PowerPoint</vt:lpstr>
      <vt:lpstr>AXBOROT MADANIYATI</vt:lpstr>
      <vt:lpstr>AXBOROTLASHTIRISHNING HUQUQIY ASOSLARI</vt:lpstr>
      <vt:lpstr>AXBOROT XAVFSIZLIGI</vt:lpstr>
      <vt:lpstr>Презентация PowerPoint</vt:lpstr>
      <vt:lpstr>MAnbalar va axborot-priyomniklar</vt:lpstr>
      <vt:lpstr>Vizual axborotni manbalari</vt:lpstr>
      <vt:lpstr>Vizual axborotni manbalari</vt:lpstr>
      <vt:lpstr>Ovoz axborot manbalari</vt:lpstr>
      <vt:lpstr>Ovoz axborot manbalari</vt:lpstr>
      <vt:lpstr>Olfaktur axborot manbalari</vt:lpstr>
      <vt:lpstr>Ta'mi axborot manbalari</vt:lpstr>
      <vt:lpstr>Ta'mi axborot manbalari</vt:lpstr>
      <vt:lpstr>Ахборот тушунчаси</vt:lpstr>
      <vt:lpstr>Ахборотларни узатиш </vt:lpstr>
      <vt:lpstr>Ахборотнинг салбий ва ижобий таъсири</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Reanimator Extreme Edition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Home</dc:creator>
  <cp:lastModifiedBy>Home</cp:lastModifiedBy>
  <cp:revision>13</cp:revision>
  <dcterms:created xsi:type="dcterms:W3CDTF">2015-05-20T04:49:42Z</dcterms:created>
  <dcterms:modified xsi:type="dcterms:W3CDTF">2016-05-13T22:52:24Z</dcterms:modified>
</cp:coreProperties>
</file>